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"/>
  </p:notesMasterIdLst>
  <p:handoutMasterIdLst>
    <p:handoutMasterId r:id="rId85"/>
  </p:handoutMasterIdLst>
  <p:sldIdLst>
    <p:sldId id="256" r:id="rId3"/>
    <p:sldId id="266" r:id="rId4"/>
    <p:sldId id="264" r:id="rId6"/>
    <p:sldId id="267" r:id="rId7"/>
    <p:sldId id="268" r:id="rId8"/>
    <p:sldId id="269" r:id="rId9"/>
    <p:sldId id="270" r:id="rId10"/>
    <p:sldId id="271" r:id="rId11"/>
    <p:sldId id="349" r:id="rId12"/>
    <p:sldId id="272" r:id="rId13"/>
    <p:sldId id="273" r:id="rId14"/>
    <p:sldId id="307" r:id="rId15"/>
    <p:sldId id="309" r:id="rId16"/>
    <p:sldId id="308" r:id="rId17"/>
    <p:sldId id="274" r:id="rId18"/>
    <p:sldId id="275" r:id="rId19"/>
    <p:sldId id="306" r:id="rId20"/>
    <p:sldId id="413" r:id="rId21"/>
    <p:sldId id="276" r:id="rId22"/>
    <p:sldId id="277" r:id="rId23"/>
    <p:sldId id="278" r:id="rId24"/>
    <p:sldId id="279" r:id="rId25"/>
    <p:sldId id="280" r:id="rId26"/>
    <p:sldId id="311" r:id="rId27"/>
    <p:sldId id="281" r:id="rId28"/>
    <p:sldId id="282" r:id="rId29"/>
    <p:sldId id="283" r:id="rId30"/>
    <p:sldId id="284" r:id="rId31"/>
    <p:sldId id="285" r:id="rId32"/>
    <p:sldId id="350" r:id="rId33"/>
    <p:sldId id="414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5" r:id="rId42"/>
    <p:sldId id="294" r:id="rId43"/>
    <p:sldId id="296" r:id="rId44"/>
    <p:sldId id="297" r:id="rId45"/>
    <p:sldId id="298" r:id="rId46"/>
    <p:sldId id="310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51" r:id="rId55"/>
    <p:sldId id="352" r:id="rId56"/>
    <p:sldId id="312" r:id="rId57"/>
    <p:sldId id="313" r:id="rId58"/>
    <p:sldId id="353" r:id="rId59"/>
    <p:sldId id="354" r:id="rId60"/>
    <p:sldId id="355" r:id="rId61"/>
    <p:sldId id="356" r:id="rId62"/>
    <p:sldId id="357" r:id="rId63"/>
    <p:sldId id="358" r:id="rId64"/>
    <p:sldId id="359" r:id="rId65"/>
    <p:sldId id="360" r:id="rId66"/>
    <p:sldId id="364" r:id="rId67"/>
    <p:sldId id="361" r:id="rId68"/>
    <p:sldId id="362" r:id="rId69"/>
    <p:sldId id="363" r:id="rId70"/>
    <p:sldId id="365" r:id="rId71"/>
    <p:sldId id="366" r:id="rId72"/>
    <p:sldId id="367" r:id="rId73"/>
    <p:sldId id="368" r:id="rId74"/>
    <p:sldId id="369" r:id="rId75"/>
    <p:sldId id="470" r:id="rId76"/>
    <p:sldId id="471" r:id="rId77"/>
    <p:sldId id="472" r:id="rId78"/>
    <p:sldId id="473" r:id="rId79"/>
    <p:sldId id="474" r:id="rId80"/>
    <p:sldId id="475" r:id="rId81"/>
    <p:sldId id="476" r:id="rId82"/>
    <p:sldId id="477" r:id="rId83"/>
    <p:sldId id="258" r:id="rId84"/>
  </p:sldIdLst>
  <p:sldSz cx="9144000" cy="6858000" type="screen4x3"/>
  <p:notesSz cx="6858000" cy="9144000"/>
  <p:custDataLst>
    <p:tags r:id="rId8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orient="horz" pos="4247" userDrawn="1">
          <p15:clr>
            <a:srgbClr val="A4A3A4"/>
          </p15:clr>
        </p15:guide>
        <p15:guide id="3" orient="horz" pos="4065" userDrawn="1">
          <p15:clr>
            <a:srgbClr val="A4A3A4"/>
          </p15:clr>
        </p15:guide>
        <p15:guide id="4" orient="horz" pos="482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  <p15:guide id="6" orient="horz" pos="618" userDrawn="1">
          <p15:clr>
            <a:srgbClr val="A4A3A4"/>
          </p15:clr>
        </p15:guide>
        <p15:guide id="7" pos="2880" userDrawn="1">
          <p15:clr>
            <a:srgbClr val="A4A3A4"/>
          </p15:clr>
        </p15:guide>
        <p15:guide id="8" pos="5465" userDrawn="1">
          <p15:clr>
            <a:srgbClr val="A4A3A4"/>
          </p15:clr>
        </p15:guide>
        <p15:guide id="9" pos="2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200"/>
    <a:srgbClr val="C06000"/>
    <a:srgbClr val="039ABD"/>
    <a:srgbClr val="1D8DA3"/>
    <a:srgbClr val="099AB7"/>
    <a:srgbClr val="33CCFF"/>
    <a:srgbClr val="CCFFFF"/>
    <a:srgbClr val="F3B10D"/>
    <a:srgbClr val="CCFF66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7" autoAdjust="0"/>
    <p:restoredTop sz="88945" autoAdjust="0"/>
  </p:normalViewPr>
  <p:slideViewPr>
    <p:cSldViewPr showGuides="1">
      <p:cViewPr varScale="1">
        <p:scale>
          <a:sx n="98" d="100"/>
          <a:sy n="98" d="100"/>
        </p:scale>
        <p:origin x="2289" y="36"/>
      </p:cViewPr>
      <p:guideLst>
        <p:guide orient="horz" pos="2115"/>
        <p:guide orient="horz" pos="4247"/>
        <p:guide orient="horz" pos="4065"/>
        <p:guide orient="horz" pos="482"/>
        <p:guide orient="horz" pos="4020"/>
        <p:guide orient="horz" pos="618"/>
        <p:guide pos="2880"/>
        <p:guide pos="5465"/>
        <p:guide pos="29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-334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9" Type="http://schemas.openxmlformats.org/officeDocument/2006/relationships/tags" Target="tags/tag4.xml"/><Relationship Id="rId88" Type="http://schemas.openxmlformats.org/officeDocument/2006/relationships/tableStyles" Target="tableStyles.xml"/><Relationship Id="rId87" Type="http://schemas.openxmlformats.org/officeDocument/2006/relationships/viewProps" Target="viewProps.xml"/><Relationship Id="rId86" Type="http://schemas.openxmlformats.org/officeDocument/2006/relationships/presProps" Target="presProps.xml"/><Relationship Id="rId85" Type="http://schemas.openxmlformats.org/officeDocument/2006/relationships/handoutMaster" Target="handoutMasters/handoutMaster1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#1">
  <dgm:title val=""/>
  <dgm:desc val=""/>
  <dgm:catLst>
    <dgm:cat type="accent1" pri="11300"/>
  </dgm:catLst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74B17C-A8D6-4EC1-9F74-DEF1B852E50E}" type="doc">
      <dgm:prSet loTypeId="urn:microsoft.com/office/officeart/2005/8/layout/list1#1" loCatId="list" qsTypeId="urn:microsoft.com/office/officeart/2005/8/quickstyle/simple4#1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5D72DEBB-C4EE-4A4C-998A-DBACC02F0CFB}">
      <dgm:prSet phldrT="[文本]"/>
      <dgm:spPr/>
      <dgm:t>
        <a:bodyPr/>
        <a:lstStyle/>
        <a:p>
          <a:r>
            <a:rPr lang="en-US" altLang="zh-CN" dirty="0" smtClean="0"/>
            <a:t>5.2 </a:t>
          </a:r>
          <a:r>
            <a:rPr lang="zh-CN" altLang="en-US" dirty="0" smtClean="0"/>
            <a:t>多态</a:t>
          </a:r>
          <a:endParaRPr lang="zh-CN" altLang="en-US" dirty="0"/>
        </a:p>
      </dgm:t>
    </dgm:pt>
    <dgm:pt modelId="{17E68D72-00DC-4896-AF97-6202D147E269}" cxnId="{1A220DA0-ED41-4929-AA2B-745CE0C8832B}" type="parTrans">
      <dgm:prSet/>
      <dgm:spPr/>
      <dgm:t>
        <a:bodyPr/>
        <a:lstStyle/>
        <a:p>
          <a:endParaRPr lang="zh-CN" altLang="en-US"/>
        </a:p>
      </dgm:t>
    </dgm:pt>
    <dgm:pt modelId="{2E39222F-7B7B-4ED2-827E-1328DFCF5572}" cxnId="{1A220DA0-ED41-4929-AA2B-745CE0C8832B}" type="sibTrans">
      <dgm:prSet/>
      <dgm:spPr/>
      <dgm:t>
        <a:bodyPr/>
        <a:lstStyle/>
        <a:p>
          <a:endParaRPr lang="zh-CN" altLang="en-US"/>
        </a:p>
      </dgm:t>
    </dgm:pt>
    <dgm:pt modelId="{240C59D7-2CE4-462A-9515-C237DA44CA8D}">
      <dgm:prSet phldrT="[文本]"/>
      <dgm:spPr/>
      <dgm:t>
        <a:bodyPr/>
        <a:lstStyle/>
        <a:p>
          <a:r>
            <a:rPr lang="en-US" altLang="zh-CN" dirty="0" smtClean="0"/>
            <a:t>5.3 </a:t>
          </a:r>
          <a:r>
            <a:rPr lang="zh-CN" altLang="en-US" dirty="0" smtClean="0"/>
            <a:t>抽象类与抽象方法</a:t>
          </a:r>
          <a:endParaRPr lang="zh-CN" altLang="en-US" dirty="0"/>
        </a:p>
      </dgm:t>
    </dgm:pt>
    <dgm:pt modelId="{CD49C4B8-92C8-418B-931E-B71E1BE6881B}" cxnId="{910A7DF5-E214-4793-B0E5-4BDA9128D21F}" type="parTrans">
      <dgm:prSet/>
      <dgm:spPr/>
      <dgm:t>
        <a:bodyPr/>
        <a:lstStyle/>
        <a:p>
          <a:endParaRPr lang="zh-CN" altLang="en-US"/>
        </a:p>
      </dgm:t>
    </dgm:pt>
    <dgm:pt modelId="{947B3124-FA3E-44E6-A51D-10587B3FB02E}" cxnId="{910A7DF5-E214-4793-B0E5-4BDA9128D21F}" type="sibTrans">
      <dgm:prSet/>
      <dgm:spPr/>
      <dgm:t>
        <a:bodyPr/>
        <a:lstStyle/>
        <a:p>
          <a:endParaRPr lang="zh-CN" altLang="en-US"/>
        </a:p>
      </dgm:t>
    </dgm:pt>
    <dgm:pt modelId="{B05E394A-9B94-4D12-AA2A-4A782672DD2C}">
      <dgm:prSet phldrT="[文本]"/>
      <dgm:spPr/>
      <dgm:t>
        <a:bodyPr/>
        <a:lstStyle/>
        <a:p>
          <a:r>
            <a:rPr lang="en-US" altLang="zh-CN" dirty="0" smtClean="0"/>
            <a:t>5.4 </a:t>
          </a:r>
          <a:r>
            <a:rPr lang="zh-CN" altLang="en-US" dirty="0" smtClean="0"/>
            <a:t>接口</a:t>
          </a:r>
          <a:endParaRPr lang="zh-CN" altLang="en-US" dirty="0"/>
        </a:p>
      </dgm:t>
    </dgm:pt>
    <dgm:pt modelId="{A56B56F5-D1A3-4E94-9B1D-AFE1904D8299}" cxnId="{DAD30B86-5D82-4561-9BF4-8FBCCDDA715C}" type="parTrans">
      <dgm:prSet/>
      <dgm:spPr/>
      <dgm:t>
        <a:bodyPr/>
        <a:lstStyle/>
        <a:p>
          <a:endParaRPr lang="zh-CN" altLang="en-US"/>
        </a:p>
      </dgm:t>
    </dgm:pt>
    <dgm:pt modelId="{7A5B6132-DA9E-4D4C-92AC-FEA7555A6732}" cxnId="{DAD30B86-5D82-4561-9BF4-8FBCCDDA715C}" type="sibTrans">
      <dgm:prSet/>
      <dgm:spPr/>
      <dgm:t>
        <a:bodyPr/>
        <a:lstStyle/>
        <a:p>
          <a:endParaRPr lang="zh-CN" altLang="en-US"/>
        </a:p>
      </dgm:t>
    </dgm:pt>
    <dgm:pt modelId="{0D916324-155A-416C-938E-0577D8483687}">
      <dgm:prSet/>
      <dgm:spPr/>
      <dgm:t>
        <a:bodyPr/>
        <a:lstStyle/>
        <a:p>
          <a:r>
            <a:rPr lang="en-US" altLang="zh-CN" dirty="0" smtClean="0"/>
            <a:t>5.1 </a:t>
          </a:r>
          <a:r>
            <a:rPr lang="zh-CN" altLang="en-US" dirty="0" smtClean="0"/>
            <a:t>类的继承</a:t>
          </a:r>
          <a:endParaRPr lang="zh-CN" altLang="en-US" dirty="0"/>
        </a:p>
      </dgm:t>
    </dgm:pt>
    <dgm:pt modelId="{C9FB2DCC-F223-49D7-8639-D9EFA8EA51C2}" cxnId="{29E6D606-CF0E-4764-A051-23DAE912F13D}" type="parTrans">
      <dgm:prSet/>
      <dgm:spPr/>
      <dgm:t>
        <a:bodyPr/>
        <a:lstStyle/>
        <a:p>
          <a:endParaRPr lang="zh-CN" altLang="en-US"/>
        </a:p>
      </dgm:t>
    </dgm:pt>
    <dgm:pt modelId="{0FD71FF6-9D7B-4209-A140-595DF160B1D3}" cxnId="{29E6D606-CF0E-4764-A051-23DAE912F13D}" type="sibTrans">
      <dgm:prSet/>
      <dgm:spPr/>
      <dgm:t>
        <a:bodyPr/>
        <a:lstStyle/>
        <a:p>
          <a:endParaRPr lang="zh-CN" altLang="en-US"/>
        </a:p>
      </dgm:t>
    </dgm:pt>
    <dgm:pt modelId="{2AC12C3F-04DB-4C26-BCF5-1197224CE010}">
      <dgm:prSet phldrT="[文本]"/>
      <dgm:spPr/>
      <dgm:t>
        <a:bodyPr/>
        <a:lstStyle/>
        <a:p>
          <a:r>
            <a:rPr lang="en-US" altLang="zh-CN" dirty="0" smtClean="0"/>
            <a:t>5.6 Java</a:t>
          </a:r>
          <a:r>
            <a:rPr lang="zh-CN" altLang="en-US" dirty="0" smtClean="0"/>
            <a:t>类的高级特性</a:t>
          </a:r>
          <a:endParaRPr lang="zh-CN" altLang="en-US" dirty="0"/>
        </a:p>
      </dgm:t>
    </dgm:pt>
    <dgm:pt modelId="{84233640-3DAE-474A-8953-9133879F08C8}" cxnId="{8FB23C5C-A5BC-4E0F-AA37-CBF69A030D00}" type="parTrans">
      <dgm:prSet/>
      <dgm:spPr/>
      <dgm:t>
        <a:bodyPr/>
        <a:lstStyle/>
        <a:p>
          <a:endParaRPr lang="zh-CN" altLang="en-US"/>
        </a:p>
      </dgm:t>
    </dgm:pt>
    <dgm:pt modelId="{4A6AA714-8ECB-44B7-AAA6-F68121AF9682}" cxnId="{8FB23C5C-A5BC-4E0F-AA37-CBF69A030D00}" type="sibTrans">
      <dgm:prSet/>
      <dgm:spPr/>
      <dgm:t>
        <a:bodyPr/>
        <a:lstStyle/>
        <a:p>
          <a:endParaRPr lang="zh-CN" altLang="en-US"/>
        </a:p>
      </dgm:t>
    </dgm:pt>
    <dgm:pt modelId="{696CA9AC-34A2-49C2-9889-250866B9ECBE}">
      <dgm:prSet phldrT="[文本]"/>
      <dgm:spPr/>
      <dgm:t>
        <a:bodyPr/>
        <a:lstStyle/>
        <a:p>
          <a:r>
            <a:rPr lang="en-US" altLang="zh-CN" dirty="0" smtClean="0"/>
            <a:t>5.5 </a:t>
          </a:r>
          <a:r>
            <a:rPr lang="zh-CN" altLang="en-US" dirty="0" smtClean="0"/>
            <a:t>内部类</a:t>
          </a:r>
          <a:endParaRPr lang="zh-CN" altLang="en-US" dirty="0"/>
        </a:p>
      </dgm:t>
    </dgm:pt>
    <dgm:pt modelId="{A069690A-29BA-4B4A-9DC0-E39E514E998B}" cxnId="{ABC38865-BA9F-436B-AE8B-C996F89A2C58}" type="parTrans">
      <dgm:prSet/>
      <dgm:spPr/>
      <dgm:t>
        <a:bodyPr/>
        <a:lstStyle/>
        <a:p>
          <a:endParaRPr lang="zh-CN" altLang="en-US"/>
        </a:p>
      </dgm:t>
    </dgm:pt>
    <dgm:pt modelId="{B1897CB7-9C7A-4F01-8B82-948386549A50}" cxnId="{ABC38865-BA9F-436B-AE8B-C996F89A2C58}" type="sibTrans">
      <dgm:prSet/>
      <dgm:spPr/>
      <dgm:t>
        <a:bodyPr/>
        <a:lstStyle/>
        <a:p>
          <a:endParaRPr lang="zh-CN" altLang="en-US"/>
        </a:p>
      </dgm:t>
    </dgm:pt>
    <dgm:pt modelId="{290ADAC8-17E0-4F11-BE79-899CD4DD5E12}" type="pres">
      <dgm:prSet presAssocID="{0274B17C-A8D6-4EC1-9F74-DEF1B852E50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D037558-1041-410C-BB00-56A53B46B633}" type="pres">
      <dgm:prSet presAssocID="{0D916324-155A-416C-938E-0577D8483687}" presName="parentLin" presStyleCnt="0"/>
      <dgm:spPr/>
    </dgm:pt>
    <dgm:pt modelId="{DAAF6963-E65C-47D1-9946-15C9FF58088A}" type="pres">
      <dgm:prSet presAssocID="{0D916324-155A-416C-938E-0577D8483687}" presName="parentLeftMargin" presStyleLbl="node1" presStyleIdx="0" presStyleCnt="6"/>
      <dgm:spPr/>
      <dgm:t>
        <a:bodyPr/>
        <a:lstStyle/>
        <a:p>
          <a:endParaRPr lang="zh-CN" altLang="en-US"/>
        </a:p>
      </dgm:t>
    </dgm:pt>
    <dgm:pt modelId="{AC4AC34F-010F-4B17-BD33-4CFEA89B14D2}" type="pres">
      <dgm:prSet presAssocID="{0D916324-155A-416C-938E-0577D8483687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051C9F-E171-4D08-ABA7-B3DCED05B5BB}" type="pres">
      <dgm:prSet presAssocID="{0D916324-155A-416C-938E-0577D8483687}" presName="negativeSpace" presStyleCnt="0"/>
      <dgm:spPr/>
    </dgm:pt>
    <dgm:pt modelId="{5514F667-B578-4B34-8BA2-7019B8340873}" type="pres">
      <dgm:prSet presAssocID="{0D916324-155A-416C-938E-0577D8483687}" presName="childText" presStyleLbl="conFgAcc1" presStyleIdx="0" presStyleCnt="6">
        <dgm:presLayoutVars>
          <dgm:bulletEnabled val="1"/>
        </dgm:presLayoutVars>
      </dgm:prSet>
      <dgm:spPr/>
    </dgm:pt>
    <dgm:pt modelId="{BF6E4AC2-A8AB-46D0-B337-7C6D62678552}" type="pres">
      <dgm:prSet presAssocID="{0FD71FF6-9D7B-4209-A140-595DF160B1D3}" presName="spaceBetweenRectangles" presStyleCnt="0"/>
      <dgm:spPr/>
    </dgm:pt>
    <dgm:pt modelId="{45EF6FC4-75DC-49E3-BD05-7B7E6300CE25}" type="pres">
      <dgm:prSet presAssocID="{5D72DEBB-C4EE-4A4C-998A-DBACC02F0CFB}" presName="parentLin" presStyleCnt="0"/>
      <dgm:spPr/>
      <dgm:t>
        <a:bodyPr/>
        <a:lstStyle/>
        <a:p>
          <a:endParaRPr lang="zh-CN" altLang="en-US"/>
        </a:p>
      </dgm:t>
    </dgm:pt>
    <dgm:pt modelId="{20A6C866-FD85-4400-83D4-E3B919A34B51}" type="pres">
      <dgm:prSet presAssocID="{5D72DEBB-C4EE-4A4C-998A-DBACC02F0CFB}" presName="parentLeftMargin" presStyleLbl="node1" presStyleIdx="0" presStyleCnt="6"/>
      <dgm:spPr/>
      <dgm:t>
        <a:bodyPr/>
        <a:lstStyle/>
        <a:p>
          <a:endParaRPr lang="zh-CN" altLang="en-US"/>
        </a:p>
      </dgm:t>
    </dgm:pt>
    <dgm:pt modelId="{833C47F7-914D-4919-99FE-C55F44DD4350}" type="pres">
      <dgm:prSet presAssocID="{5D72DEBB-C4EE-4A4C-998A-DBACC02F0CFB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A09CCC-EF99-4340-B4E1-5E5C5D8074D6}" type="pres">
      <dgm:prSet presAssocID="{5D72DEBB-C4EE-4A4C-998A-DBACC02F0CFB}" presName="negativeSpace" presStyleCnt="0"/>
      <dgm:spPr/>
      <dgm:t>
        <a:bodyPr/>
        <a:lstStyle/>
        <a:p>
          <a:endParaRPr lang="zh-CN" altLang="en-US"/>
        </a:p>
      </dgm:t>
    </dgm:pt>
    <dgm:pt modelId="{5EFADA3F-DBD8-47B3-87A4-F7C4DF43CC18}" type="pres">
      <dgm:prSet presAssocID="{5D72DEBB-C4EE-4A4C-998A-DBACC02F0CFB}" presName="childText" presStyleLbl="conFgAcc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BCB613-75FD-4DEE-8DA5-6CE19F632FB4}" type="pres">
      <dgm:prSet presAssocID="{2E39222F-7B7B-4ED2-827E-1328DFCF5572}" presName="spaceBetweenRectangles" presStyleCnt="0"/>
      <dgm:spPr/>
      <dgm:t>
        <a:bodyPr/>
        <a:lstStyle/>
        <a:p>
          <a:endParaRPr lang="zh-CN" altLang="en-US"/>
        </a:p>
      </dgm:t>
    </dgm:pt>
    <dgm:pt modelId="{AD00622C-704A-40DB-AA9A-CF6B66B9CB56}" type="pres">
      <dgm:prSet presAssocID="{240C59D7-2CE4-462A-9515-C237DA44CA8D}" presName="parentLin" presStyleCnt="0"/>
      <dgm:spPr/>
      <dgm:t>
        <a:bodyPr/>
        <a:lstStyle/>
        <a:p>
          <a:endParaRPr lang="zh-CN" altLang="en-US"/>
        </a:p>
      </dgm:t>
    </dgm:pt>
    <dgm:pt modelId="{1C3B8E56-CDD6-48F6-8138-C0343817464C}" type="pres">
      <dgm:prSet presAssocID="{240C59D7-2CE4-462A-9515-C237DA44CA8D}" presName="parentLeftMargin" presStyleLbl="node1" presStyleIdx="1" presStyleCnt="6"/>
      <dgm:spPr/>
      <dgm:t>
        <a:bodyPr/>
        <a:lstStyle/>
        <a:p>
          <a:endParaRPr lang="zh-CN" altLang="en-US"/>
        </a:p>
      </dgm:t>
    </dgm:pt>
    <dgm:pt modelId="{120FC45C-3BD5-48EA-A639-E7D5A20ED3FD}" type="pres">
      <dgm:prSet presAssocID="{240C59D7-2CE4-462A-9515-C237DA44CA8D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7A93D8-BD3E-486E-ABDB-8DA346AD7C11}" type="pres">
      <dgm:prSet presAssocID="{240C59D7-2CE4-462A-9515-C237DA44CA8D}" presName="negativeSpace" presStyleCnt="0"/>
      <dgm:spPr/>
      <dgm:t>
        <a:bodyPr/>
        <a:lstStyle/>
        <a:p>
          <a:endParaRPr lang="zh-CN" altLang="en-US"/>
        </a:p>
      </dgm:t>
    </dgm:pt>
    <dgm:pt modelId="{58D67328-282B-4E2B-B4DB-8AD412BAFFBC}" type="pres">
      <dgm:prSet presAssocID="{240C59D7-2CE4-462A-9515-C237DA44CA8D}" presName="childText" presStyleLbl="conFgAcc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61DE94-27E5-4F75-9E5A-A7E6DD8791DF}" type="pres">
      <dgm:prSet presAssocID="{947B3124-FA3E-44E6-A51D-10587B3FB02E}" presName="spaceBetweenRectangles" presStyleCnt="0"/>
      <dgm:spPr/>
      <dgm:t>
        <a:bodyPr/>
        <a:lstStyle/>
        <a:p>
          <a:endParaRPr lang="zh-CN" altLang="en-US"/>
        </a:p>
      </dgm:t>
    </dgm:pt>
    <dgm:pt modelId="{B38C66CE-824B-42F9-A9FE-390D8396D086}" type="pres">
      <dgm:prSet presAssocID="{B05E394A-9B94-4D12-AA2A-4A782672DD2C}" presName="parentLin" presStyleCnt="0"/>
      <dgm:spPr/>
      <dgm:t>
        <a:bodyPr/>
        <a:lstStyle/>
        <a:p>
          <a:endParaRPr lang="zh-CN" altLang="en-US"/>
        </a:p>
      </dgm:t>
    </dgm:pt>
    <dgm:pt modelId="{0846F4B8-B208-428D-B0F2-ECF3D2F850BA}" type="pres">
      <dgm:prSet presAssocID="{B05E394A-9B94-4D12-AA2A-4A782672DD2C}" presName="parentLeftMargin" presStyleLbl="node1" presStyleIdx="2" presStyleCnt="6"/>
      <dgm:spPr/>
      <dgm:t>
        <a:bodyPr/>
        <a:lstStyle/>
        <a:p>
          <a:endParaRPr lang="zh-CN" altLang="en-US"/>
        </a:p>
      </dgm:t>
    </dgm:pt>
    <dgm:pt modelId="{8D3EE3B5-4895-4D5C-BF7C-9C953348E53B}" type="pres">
      <dgm:prSet presAssocID="{B05E394A-9B94-4D12-AA2A-4A782672DD2C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62F509-6396-4BFC-87D5-70BB0970B22E}" type="pres">
      <dgm:prSet presAssocID="{B05E394A-9B94-4D12-AA2A-4A782672DD2C}" presName="negativeSpace" presStyleCnt="0"/>
      <dgm:spPr/>
      <dgm:t>
        <a:bodyPr/>
        <a:lstStyle/>
        <a:p>
          <a:endParaRPr lang="zh-CN" altLang="en-US"/>
        </a:p>
      </dgm:t>
    </dgm:pt>
    <dgm:pt modelId="{F776FF77-BBFD-429A-B555-3A759A0377CC}" type="pres">
      <dgm:prSet presAssocID="{B05E394A-9B94-4D12-AA2A-4A782672DD2C}" presName="childText" presStyleLbl="conFgAcc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7FC448-D0B8-47E6-A524-67F71CC71CC6}" type="pres">
      <dgm:prSet presAssocID="{7A5B6132-DA9E-4D4C-92AC-FEA7555A6732}" presName="spaceBetweenRectangles" presStyleCnt="0"/>
      <dgm:spPr/>
    </dgm:pt>
    <dgm:pt modelId="{4F2D1B35-E8AB-4A7E-A8AB-CF939130F043}" type="pres">
      <dgm:prSet presAssocID="{696CA9AC-34A2-49C2-9889-250866B9ECBE}" presName="parentLin" presStyleCnt="0"/>
      <dgm:spPr/>
    </dgm:pt>
    <dgm:pt modelId="{722871C7-3708-4087-89D2-302752C8BD25}" type="pres">
      <dgm:prSet presAssocID="{696CA9AC-34A2-49C2-9889-250866B9ECBE}" presName="parentLeftMargin" presStyleLbl="node1" presStyleIdx="3" presStyleCnt="6"/>
      <dgm:spPr/>
      <dgm:t>
        <a:bodyPr/>
        <a:lstStyle/>
        <a:p>
          <a:endParaRPr lang="zh-CN" altLang="en-US"/>
        </a:p>
      </dgm:t>
    </dgm:pt>
    <dgm:pt modelId="{D939A990-77AC-44D1-97AF-40298CCCCCEC}" type="pres">
      <dgm:prSet presAssocID="{696CA9AC-34A2-49C2-9889-250866B9ECBE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88EC4B-4A97-4137-8411-608C65AEB8DD}" type="pres">
      <dgm:prSet presAssocID="{696CA9AC-34A2-49C2-9889-250866B9ECBE}" presName="negativeSpace" presStyleCnt="0"/>
      <dgm:spPr/>
    </dgm:pt>
    <dgm:pt modelId="{58E38819-2B51-4A1E-82DD-2EB12E54628C}" type="pres">
      <dgm:prSet presAssocID="{696CA9AC-34A2-49C2-9889-250866B9ECBE}" presName="childText" presStyleLbl="conFgAcc1" presStyleIdx="4" presStyleCnt="6">
        <dgm:presLayoutVars>
          <dgm:bulletEnabled val="1"/>
        </dgm:presLayoutVars>
      </dgm:prSet>
      <dgm:spPr/>
    </dgm:pt>
    <dgm:pt modelId="{24506CF8-BA24-4F7A-8590-781C8AE3762B}" type="pres">
      <dgm:prSet presAssocID="{B1897CB7-9C7A-4F01-8B82-948386549A50}" presName="spaceBetweenRectangles" presStyleCnt="0"/>
      <dgm:spPr/>
    </dgm:pt>
    <dgm:pt modelId="{30EF0490-10DE-48B0-84F0-AE1E57C820C1}" type="pres">
      <dgm:prSet presAssocID="{2AC12C3F-04DB-4C26-BCF5-1197224CE010}" presName="parentLin" presStyleCnt="0"/>
      <dgm:spPr/>
    </dgm:pt>
    <dgm:pt modelId="{BF29E166-8D29-4598-AF3F-37E578064E38}" type="pres">
      <dgm:prSet presAssocID="{2AC12C3F-04DB-4C26-BCF5-1197224CE010}" presName="parentLeftMargin" presStyleLbl="node1" presStyleIdx="4" presStyleCnt="6"/>
      <dgm:spPr/>
      <dgm:t>
        <a:bodyPr/>
        <a:lstStyle/>
        <a:p>
          <a:endParaRPr lang="zh-CN" altLang="en-US"/>
        </a:p>
      </dgm:t>
    </dgm:pt>
    <dgm:pt modelId="{9B966553-CD9F-4650-BDDE-69D42DCE21FE}" type="pres">
      <dgm:prSet presAssocID="{2AC12C3F-04DB-4C26-BCF5-1197224CE010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3C430A-7517-4316-AF14-BEADFCDF2F71}" type="pres">
      <dgm:prSet presAssocID="{2AC12C3F-04DB-4C26-BCF5-1197224CE010}" presName="negativeSpace" presStyleCnt="0"/>
      <dgm:spPr/>
    </dgm:pt>
    <dgm:pt modelId="{9F38A8C7-95AB-451D-876D-A0BA9B30643D}" type="pres">
      <dgm:prSet presAssocID="{2AC12C3F-04DB-4C26-BCF5-1197224CE010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910A7DF5-E214-4793-B0E5-4BDA9128D21F}" srcId="{0274B17C-A8D6-4EC1-9F74-DEF1B852E50E}" destId="{240C59D7-2CE4-462A-9515-C237DA44CA8D}" srcOrd="2" destOrd="0" parTransId="{CD49C4B8-92C8-418B-931E-B71E1BE6881B}" sibTransId="{947B3124-FA3E-44E6-A51D-10587B3FB02E}"/>
    <dgm:cxn modelId="{E3A0501F-13EA-4124-8EBB-39C96A416EA0}" type="presOf" srcId="{240C59D7-2CE4-462A-9515-C237DA44CA8D}" destId="{120FC45C-3BD5-48EA-A639-E7D5A20ED3FD}" srcOrd="1" destOrd="0" presId="urn:microsoft.com/office/officeart/2005/8/layout/list1#1"/>
    <dgm:cxn modelId="{192E9906-390D-4076-A708-81A2A8BD774C}" type="presOf" srcId="{2AC12C3F-04DB-4C26-BCF5-1197224CE010}" destId="{BF29E166-8D29-4598-AF3F-37E578064E38}" srcOrd="0" destOrd="0" presId="urn:microsoft.com/office/officeart/2005/8/layout/list1#1"/>
    <dgm:cxn modelId="{9CD0136E-6016-4156-9A20-63050B1F5A03}" type="presOf" srcId="{696CA9AC-34A2-49C2-9889-250866B9ECBE}" destId="{D939A990-77AC-44D1-97AF-40298CCCCCEC}" srcOrd="1" destOrd="0" presId="urn:microsoft.com/office/officeart/2005/8/layout/list1#1"/>
    <dgm:cxn modelId="{248484EF-4C31-4D1D-A510-1B27C8B245A4}" type="presOf" srcId="{240C59D7-2CE4-462A-9515-C237DA44CA8D}" destId="{1C3B8E56-CDD6-48F6-8138-C0343817464C}" srcOrd="0" destOrd="0" presId="urn:microsoft.com/office/officeart/2005/8/layout/list1#1"/>
    <dgm:cxn modelId="{AEF98EBC-8932-47EC-8171-1F4CFAD95E5E}" type="presOf" srcId="{0D916324-155A-416C-938E-0577D8483687}" destId="{DAAF6963-E65C-47D1-9946-15C9FF58088A}" srcOrd="0" destOrd="0" presId="urn:microsoft.com/office/officeart/2005/8/layout/list1#1"/>
    <dgm:cxn modelId="{325C4584-D11D-4454-82A6-39B337458648}" type="presOf" srcId="{0274B17C-A8D6-4EC1-9F74-DEF1B852E50E}" destId="{290ADAC8-17E0-4F11-BE79-899CD4DD5E12}" srcOrd="0" destOrd="0" presId="urn:microsoft.com/office/officeart/2005/8/layout/list1#1"/>
    <dgm:cxn modelId="{0330447A-381F-4E94-9F41-80B100C89CA3}" type="presOf" srcId="{B05E394A-9B94-4D12-AA2A-4A782672DD2C}" destId="{0846F4B8-B208-428D-B0F2-ECF3D2F850BA}" srcOrd="0" destOrd="0" presId="urn:microsoft.com/office/officeart/2005/8/layout/list1#1"/>
    <dgm:cxn modelId="{7CCFE882-85A5-4D21-9849-9D9675E4F70D}" type="presOf" srcId="{2AC12C3F-04DB-4C26-BCF5-1197224CE010}" destId="{9B966553-CD9F-4650-BDDE-69D42DCE21FE}" srcOrd="1" destOrd="0" presId="urn:microsoft.com/office/officeart/2005/8/layout/list1#1"/>
    <dgm:cxn modelId="{A68828CF-CB9C-4AFD-A51F-D8066E19251C}" type="presOf" srcId="{5D72DEBB-C4EE-4A4C-998A-DBACC02F0CFB}" destId="{20A6C866-FD85-4400-83D4-E3B919A34B51}" srcOrd="0" destOrd="0" presId="urn:microsoft.com/office/officeart/2005/8/layout/list1#1"/>
    <dgm:cxn modelId="{7C9F7A2B-8E83-4568-B521-78607E309ABB}" type="presOf" srcId="{0D916324-155A-416C-938E-0577D8483687}" destId="{AC4AC34F-010F-4B17-BD33-4CFEA89B14D2}" srcOrd="1" destOrd="0" presId="urn:microsoft.com/office/officeart/2005/8/layout/list1#1"/>
    <dgm:cxn modelId="{DAD30B86-5D82-4561-9BF4-8FBCCDDA715C}" srcId="{0274B17C-A8D6-4EC1-9F74-DEF1B852E50E}" destId="{B05E394A-9B94-4D12-AA2A-4A782672DD2C}" srcOrd="3" destOrd="0" parTransId="{A56B56F5-D1A3-4E94-9B1D-AFE1904D8299}" sibTransId="{7A5B6132-DA9E-4D4C-92AC-FEA7555A6732}"/>
    <dgm:cxn modelId="{ED3ED375-F0E1-453A-821C-C5B49684AE25}" type="presOf" srcId="{B05E394A-9B94-4D12-AA2A-4A782672DD2C}" destId="{8D3EE3B5-4895-4D5C-BF7C-9C953348E53B}" srcOrd="1" destOrd="0" presId="urn:microsoft.com/office/officeart/2005/8/layout/list1#1"/>
    <dgm:cxn modelId="{ABC38865-BA9F-436B-AE8B-C996F89A2C58}" srcId="{0274B17C-A8D6-4EC1-9F74-DEF1B852E50E}" destId="{696CA9AC-34A2-49C2-9889-250866B9ECBE}" srcOrd="4" destOrd="0" parTransId="{A069690A-29BA-4B4A-9DC0-E39E514E998B}" sibTransId="{B1897CB7-9C7A-4F01-8B82-948386549A50}"/>
    <dgm:cxn modelId="{1A220DA0-ED41-4929-AA2B-745CE0C8832B}" srcId="{0274B17C-A8D6-4EC1-9F74-DEF1B852E50E}" destId="{5D72DEBB-C4EE-4A4C-998A-DBACC02F0CFB}" srcOrd="1" destOrd="0" parTransId="{17E68D72-00DC-4896-AF97-6202D147E269}" sibTransId="{2E39222F-7B7B-4ED2-827E-1328DFCF5572}"/>
    <dgm:cxn modelId="{470C78C1-B650-4339-A131-4213C3332C21}" type="presOf" srcId="{696CA9AC-34A2-49C2-9889-250866B9ECBE}" destId="{722871C7-3708-4087-89D2-302752C8BD25}" srcOrd="0" destOrd="0" presId="urn:microsoft.com/office/officeart/2005/8/layout/list1#1"/>
    <dgm:cxn modelId="{29E6D606-CF0E-4764-A051-23DAE912F13D}" srcId="{0274B17C-A8D6-4EC1-9F74-DEF1B852E50E}" destId="{0D916324-155A-416C-938E-0577D8483687}" srcOrd="0" destOrd="0" parTransId="{C9FB2DCC-F223-49D7-8639-D9EFA8EA51C2}" sibTransId="{0FD71FF6-9D7B-4209-A140-595DF160B1D3}"/>
    <dgm:cxn modelId="{56482DF2-4D3A-4573-9238-2C14AAF71A2D}" type="presOf" srcId="{5D72DEBB-C4EE-4A4C-998A-DBACC02F0CFB}" destId="{833C47F7-914D-4919-99FE-C55F44DD4350}" srcOrd="1" destOrd="0" presId="urn:microsoft.com/office/officeart/2005/8/layout/list1#1"/>
    <dgm:cxn modelId="{8FB23C5C-A5BC-4E0F-AA37-CBF69A030D00}" srcId="{0274B17C-A8D6-4EC1-9F74-DEF1B852E50E}" destId="{2AC12C3F-04DB-4C26-BCF5-1197224CE010}" srcOrd="5" destOrd="0" parTransId="{84233640-3DAE-474A-8953-9133879F08C8}" sibTransId="{4A6AA714-8ECB-44B7-AAA6-F68121AF9682}"/>
    <dgm:cxn modelId="{3455500B-4D86-4521-A78E-BD094AB19436}" type="presParOf" srcId="{290ADAC8-17E0-4F11-BE79-899CD4DD5E12}" destId="{7D037558-1041-410C-BB00-56A53B46B633}" srcOrd="0" destOrd="0" presId="urn:microsoft.com/office/officeart/2005/8/layout/list1#1"/>
    <dgm:cxn modelId="{706AD71A-8BC4-4CFB-8515-6C297C2C3F69}" type="presParOf" srcId="{7D037558-1041-410C-BB00-56A53B46B633}" destId="{DAAF6963-E65C-47D1-9946-15C9FF58088A}" srcOrd="0" destOrd="0" presId="urn:microsoft.com/office/officeart/2005/8/layout/list1#1"/>
    <dgm:cxn modelId="{256E87BB-6CD3-4CCB-9F65-5DF5513C3A2B}" type="presParOf" srcId="{7D037558-1041-410C-BB00-56A53B46B633}" destId="{AC4AC34F-010F-4B17-BD33-4CFEA89B14D2}" srcOrd="1" destOrd="0" presId="urn:microsoft.com/office/officeart/2005/8/layout/list1#1"/>
    <dgm:cxn modelId="{F9B10E13-62EB-4753-9E2E-9A2765942477}" type="presParOf" srcId="{290ADAC8-17E0-4F11-BE79-899CD4DD5E12}" destId="{42051C9F-E171-4D08-ABA7-B3DCED05B5BB}" srcOrd="1" destOrd="0" presId="urn:microsoft.com/office/officeart/2005/8/layout/list1#1"/>
    <dgm:cxn modelId="{6EBE8C0D-6225-4DEC-8F94-055E22C5E45D}" type="presParOf" srcId="{290ADAC8-17E0-4F11-BE79-899CD4DD5E12}" destId="{5514F667-B578-4B34-8BA2-7019B8340873}" srcOrd="2" destOrd="0" presId="urn:microsoft.com/office/officeart/2005/8/layout/list1#1"/>
    <dgm:cxn modelId="{88743C12-CFAD-4D8D-A6E6-02E853691F68}" type="presParOf" srcId="{290ADAC8-17E0-4F11-BE79-899CD4DD5E12}" destId="{BF6E4AC2-A8AB-46D0-B337-7C6D62678552}" srcOrd="3" destOrd="0" presId="urn:microsoft.com/office/officeart/2005/8/layout/list1#1"/>
    <dgm:cxn modelId="{23527247-A103-4103-BF57-D58669FAE2BF}" type="presParOf" srcId="{290ADAC8-17E0-4F11-BE79-899CD4DD5E12}" destId="{45EF6FC4-75DC-49E3-BD05-7B7E6300CE25}" srcOrd="4" destOrd="0" presId="urn:microsoft.com/office/officeart/2005/8/layout/list1#1"/>
    <dgm:cxn modelId="{969964A7-551D-45DF-9BB5-5BCD3B8043BD}" type="presParOf" srcId="{45EF6FC4-75DC-49E3-BD05-7B7E6300CE25}" destId="{20A6C866-FD85-4400-83D4-E3B919A34B51}" srcOrd="0" destOrd="0" presId="urn:microsoft.com/office/officeart/2005/8/layout/list1#1"/>
    <dgm:cxn modelId="{B5E67C68-714A-4146-AC1A-85DE1C9D27C2}" type="presParOf" srcId="{45EF6FC4-75DC-49E3-BD05-7B7E6300CE25}" destId="{833C47F7-914D-4919-99FE-C55F44DD4350}" srcOrd="1" destOrd="0" presId="urn:microsoft.com/office/officeart/2005/8/layout/list1#1"/>
    <dgm:cxn modelId="{55AD5506-EC8F-4AC0-B4AB-65EE1ADB2C96}" type="presParOf" srcId="{290ADAC8-17E0-4F11-BE79-899CD4DD5E12}" destId="{1CA09CCC-EF99-4340-B4E1-5E5C5D8074D6}" srcOrd="5" destOrd="0" presId="urn:microsoft.com/office/officeart/2005/8/layout/list1#1"/>
    <dgm:cxn modelId="{629232D4-D779-4E21-BF8B-BFEA4581534F}" type="presParOf" srcId="{290ADAC8-17E0-4F11-BE79-899CD4DD5E12}" destId="{5EFADA3F-DBD8-47B3-87A4-F7C4DF43CC18}" srcOrd="6" destOrd="0" presId="urn:microsoft.com/office/officeart/2005/8/layout/list1#1"/>
    <dgm:cxn modelId="{A6AED330-1C10-456B-9ED6-ABF55004D7EE}" type="presParOf" srcId="{290ADAC8-17E0-4F11-BE79-899CD4DD5E12}" destId="{D5BCB613-75FD-4DEE-8DA5-6CE19F632FB4}" srcOrd="7" destOrd="0" presId="urn:microsoft.com/office/officeart/2005/8/layout/list1#1"/>
    <dgm:cxn modelId="{F325ECB1-3B03-4AA2-B694-CFA0CA730713}" type="presParOf" srcId="{290ADAC8-17E0-4F11-BE79-899CD4DD5E12}" destId="{AD00622C-704A-40DB-AA9A-CF6B66B9CB56}" srcOrd="8" destOrd="0" presId="urn:microsoft.com/office/officeart/2005/8/layout/list1#1"/>
    <dgm:cxn modelId="{B7E92C01-1C5E-4EAA-A34F-5D351AF5CC4C}" type="presParOf" srcId="{AD00622C-704A-40DB-AA9A-CF6B66B9CB56}" destId="{1C3B8E56-CDD6-48F6-8138-C0343817464C}" srcOrd="0" destOrd="0" presId="urn:microsoft.com/office/officeart/2005/8/layout/list1#1"/>
    <dgm:cxn modelId="{1FB5228A-80DD-478B-B9F5-91BB4A5D42C1}" type="presParOf" srcId="{AD00622C-704A-40DB-AA9A-CF6B66B9CB56}" destId="{120FC45C-3BD5-48EA-A639-E7D5A20ED3FD}" srcOrd="1" destOrd="0" presId="urn:microsoft.com/office/officeart/2005/8/layout/list1#1"/>
    <dgm:cxn modelId="{5BB43E96-72ED-46A2-A491-F79A0A405FC8}" type="presParOf" srcId="{290ADAC8-17E0-4F11-BE79-899CD4DD5E12}" destId="{197A93D8-BD3E-486E-ABDB-8DA346AD7C11}" srcOrd="9" destOrd="0" presId="urn:microsoft.com/office/officeart/2005/8/layout/list1#1"/>
    <dgm:cxn modelId="{82E84BCC-8CB5-44AF-8B1F-72EAF61B0859}" type="presParOf" srcId="{290ADAC8-17E0-4F11-BE79-899CD4DD5E12}" destId="{58D67328-282B-4E2B-B4DB-8AD412BAFFBC}" srcOrd="10" destOrd="0" presId="urn:microsoft.com/office/officeart/2005/8/layout/list1#1"/>
    <dgm:cxn modelId="{BC6019F3-4147-4BB7-8285-EF536769B6BA}" type="presParOf" srcId="{290ADAC8-17E0-4F11-BE79-899CD4DD5E12}" destId="{C761DE94-27E5-4F75-9E5A-A7E6DD8791DF}" srcOrd="11" destOrd="0" presId="urn:microsoft.com/office/officeart/2005/8/layout/list1#1"/>
    <dgm:cxn modelId="{483F83C0-4748-4F96-9DB9-6ACDA6D332FD}" type="presParOf" srcId="{290ADAC8-17E0-4F11-BE79-899CD4DD5E12}" destId="{B38C66CE-824B-42F9-A9FE-390D8396D086}" srcOrd="12" destOrd="0" presId="urn:microsoft.com/office/officeart/2005/8/layout/list1#1"/>
    <dgm:cxn modelId="{1B93DF9C-89A1-4975-9CB8-7F1A76A7AB37}" type="presParOf" srcId="{B38C66CE-824B-42F9-A9FE-390D8396D086}" destId="{0846F4B8-B208-428D-B0F2-ECF3D2F850BA}" srcOrd="0" destOrd="0" presId="urn:microsoft.com/office/officeart/2005/8/layout/list1#1"/>
    <dgm:cxn modelId="{B1899F03-DA1D-445D-A1FB-95CDAA0E1D06}" type="presParOf" srcId="{B38C66CE-824B-42F9-A9FE-390D8396D086}" destId="{8D3EE3B5-4895-4D5C-BF7C-9C953348E53B}" srcOrd="1" destOrd="0" presId="urn:microsoft.com/office/officeart/2005/8/layout/list1#1"/>
    <dgm:cxn modelId="{E869B7F3-968C-4FF2-88C2-5863D058A9FB}" type="presParOf" srcId="{290ADAC8-17E0-4F11-BE79-899CD4DD5E12}" destId="{F262F509-6396-4BFC-87D5-70BB0970B22E}" srcOrd="13" destOrd="0" presId="urn:microsoft.com/office/officeart/2005/8/layout/list1#1"/>
    <dgm:cxn modelId="{6CD1C0EC-03D0-463F-9014-E52C318DBE0E}" type="presParOf" srcId="{290ADAC8-17E0-4F11-BE79-899CD4DD5E12}" destId="{F776FF77-BBFD-429A-B555-3A759A0377CC}" srcOrd="14" destOrd="0" presId="urn:microsoft.com/office/officeart/2005/8/layout/list1#1"/>
    <dgm:cxn modelId="{9167FF2B-7D22-4800-8065-9AB621AAFF37}" type="presParOf" srcId="{290ADAC8-17E0-4F11-BE79-899CD4DD5E12}" destId="{2E7FC448-D0B8-47E6-A524-67F71CC71CC6}" srcOrd="15" destOrd="0" presId="urn:microsoft.com/office/officeart/2005/8/layout/list1#1"/>
    <dgm:cxn modelId="{96FD4440-CBB2-4C38-B08F-0032F1F1D538}" type="presParOf" srcId="{290ADAC8-17E0-4F11-BE79-899CD4DD5E12}" destId="{4F2D1B35-E8AB-4A7E-A8AB-CF939130F043}" srcOrd="16" destOrd="0" presId="urn:microsoft.com/office/officeart/2005/8/layout/list1#1"/>
    <dgm:cxn modelId="{9F919CCA-A758-420D-9789-F7336BEAA94D}" type="presParOf" srcId="{4F2D1B35-E8AB-4A7E-A8AB-CF939130F043}" destId="{722871C7-3708-4087-89D2-302752C8BD25}" srcOrd="0" destOrd="0" presId="urn:microsoft.com/office/officeart/2005/8/layout/list1#1"/>
    <dgm:cxn modelId="{DA29E95E-A8F9-4182-B25E-02BD49463CB5}" type="presParOf" srcId="{4F2D1B35-E8AB-4A7E-A8AB-CF939130F043}" destId="{D939A990-77AC-44D1-97AF-40298CCCCCEC}" srcOrd="1" destOrd="0" presId="urn:microsoft.com/office/officeart/2005/8/layout/list1#1"/>
    <dgm:cxn modelId="{20614857-3339-4B24-BDFB-869C18FCE1A9}" type="presParOf" srcId="{290ADAC8-17E0-4F11-BE79-899CD4DD5E12}" destId="{7E88EC4B-4A97-4137-8411-608C65AEB8DD}" srcOrd="17" destOrd="0" presId="urn:microsoft.com/office/officeart/2005/8/layout/list1#1"/>
    <dgm:cxn modelId="{E4F338BC-1EFA-4742-A65B-C3A0ADB70B76}" type="presParOf" srcId="{290ADAC8-17E0-4F11-BE79-899CD4DD5E12}" destId="{58E38819-2B51-4A1E-82DD-2EB12E54628C}" srcOrd="18" destOrd="0" presId="urn:microsoft.com/office/officeart/2005/8/layout/list1#1"/>
    <dgm:cxn modelId="{FFAD5980-B525-4D82-AE0E-5A43F91B9749}" type="presParOf" srcId="{290ADAC8-17E0-4F11-BE79-899CD4DD5E12}" destId="{24506CF8-BA24-4F7A-8590-781C8AE3762B}" srcOrd="19" destOrd="0" presId="urn:microsoft.com/office/officeart/2005/8/layout/list1#1"/>
    <dgm:cxn modelId="{8AB6C913-B595-47A3-A921-434F900003C0}" type="presParOf" srcId="{290ADAC8-17E0-4F11-BE79-899CD4DD5E12}" destId="{30EF0490-10DE-48B0-84F0-AE1E57C820C1}" srcOrd="20" destOrd="0" presId="urn:microsoft.com/office/officeart/2005/8/layout/list1#1"/>
    <dgm:cxn modelId="{1A5948A5-6C71-4C7E-902B-9436BE558DC1}" type="presParOf" srcId="{30EF0490-10DE-48B0-84F0-AE1E57C820C1}" destId="{BF29E166-8D29-4598-AF3F-37E578064E38}" srcOrd="0" destOrd="0" presId="urn:microsoft.com/office/officeart/2005/8/layout/list1#1"/>
    <dgm:cxn modelId="{AF1C5A98-21CE-42C9-AFA1-B7B2E408B2DC}" type="presParOf" srcId="{30EF0490-10DE-48B0-84F0-AE1E57C820C1}" destId="{9B966553-CD9F-4650-BDDE-69D42DCE21FE}" srcOrd="1" destOrd="0" presId="urn:microsoft.com/office/officeart/2005/8/layout/list1#1"/>
    <dgm:cxn modelId="{20164EB7-C351-4649-A23F-C4ED2442A6E9}" type="presParOf" srcId="{290ADAC8-17E0-4F11-BE79-899CD4DD5E12}" destId="{B73C430A-7517-4316-AF14-BEADFCDF2F71}" srcOrd="21" destOrd="0" presId="urn:microsoft.com/office/officeart/2005/8/layout/list1#1"/>
    <dgm:cxn modelId="{8939359E-3DE9-447D-83A0-F6BC4E9F4AE5}" type="presParOf" srcId="{290ADAC8-17E0-4F11-BE79-899CD4DD5E12}" destId="{9F38A8C7-95AB-451D-876D-A0BA9B30643D}" srcOrd="22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4A2CFD-0FFE-4A8D-85BB-FE0858E6BCB1}" type="doc">
      <dgm:prSet loTypeId="urn:microsoft.com/office/officeart/2005/8/layout/radial2#1" loCatId="relationship" qsTypeId="urn:microsoft.com/office/officeart/2005/8/quickstyle/simple3#1" qsCatId="simple" csTypeId="urn:microsoft.com/office/officeart/2005/8/colors/accent1_3#1" csCatId="accent1" phldr="1"/>
      <dgm:spPr/>
      <dgm:t>
        <a:bodyPr/>
        <a:lstStyle/>
        <a:p>
          <a:endParaRPr lang="zh-CN" altLang="en-US"/>
        </a:p>
      </dgm:t>
    </dgm:pt>
    <dgm:pt modelId="{D49DD85B-3B13-4515-92D4-04D6FC0AC628}">
      <dgm:prSet phldrT="[文本]" custT="1"/>
      <dgm:spPr>
        <a:ln w="25400">
          <a:solidFill>
            <a:schemeClr val="bg1"/>
          </a:solidFill>
        </a:ln>
      </dgm:spPr>
      <dgm:t>
        <a:bodyPr/>
        <a:lstStyle/>
        <a:p>
          <a:r>
            <a:rPr lang="zh-CN" altLang="en-US" sz="2400" b="0" dirty="0" smtClean="0">
              <a:latin typeface="黑体" panose="02010609060101010101" pitchFamily="2" charset="-122"/>
              <a:ea typeface="黑体" panose="02010609060101010101" pitchFamily="2" charset="-122"/>
            </a:rPr>
            <a:t>内建注解</a:t>
          </a:r>
          <a:endParaRPr lang="zh-CN" altLang="en-US" sz="2400" b="0" dirty="0">
            <a:latin typeface="黑体" panose="02010609060101010101" pitchFamily="2" charset="-122"/>
            <a:ea typeface="黑体" panose="02010609060101010101" pitchFamily="2" charset="-122"/>
          </a:endParaRPr>
        </a:p>
      </dgm:t>
    </dgm:pt>
    <dgm:pt modelId="{883D7ADD-8CEC-4DC1-96C5-F7C1EDBCB541}" cxnId="{96B83D33-CDE5-4D69-AB04-74B84611FB7C}" type="parTrans">
      <dgm:prSet/>
      <dgm:spPr>
        <a:ln w="38100">
          <a:solidFill>
            <a:schemeClr val="bg1"/>
          </a:solidFill>
          <a:tailEnd type="triangle"/>
        </a:ln>
      </dgm:spPr>
      <dgm:t>
        <a:bodyPr/>
        <a:lstStyle/>
        <a:p>
          <a:endParaRPr lang="zh-CN" altLang="en-US" sz="2400"/>
        </a:p>
      </dgm:t>
    </dgm:pt>
    <dgm:pt modelId="{DA696EAD-82DE-474D-8892-DA4940B202EA}" cxnId="{96B83D33-CDE5-4D69-AB04-74B84611FB7C}" type="sibTrans">
      <dgm:prSet/>
      <dgm:spPr/>
      <dgm:t>
        <a:bodyPr/>
        <a:lstStyle/>
        <a:p>
          <a:endParaRPr lang="zh-CN" altLang="en-US" sz="2400"/>
        </a:p>
      </dgm:t>
    </dgm:pt>
    <dgm:pt modelId="{D36C6E60-2CA5-42C5-827E-9B16737EEAB6}">
      <dgm:prSet phldrT="[文本]" custT="1"/>
      <dgm:spPr>
        <a:ln w="25400">
          <a:solidFill>
            <a:schemeClr val="bg1"/>
          </a:solidFill>
        </a:ln>
      </dgm:spPr>
      <dgm:t>
        <a:bodyPr/>
        <a:lstStyle/>
        <a:p>
          <a:r>
            <a:rPr lang="zh-CN" altLang="en-US" sz="2400" b="0" dirty="0" smtClean="0">
              <a:latin typeface="黑体" panose="02010609060101010101" pitchFamily="2" charset="-122"/>
              <a:ea typeface="黑体" panose="02010609060101010101" pitchFamily="2" charset="-122"/>
            </a:rPr>
            <a:t>元注解</a:t>
          </a:r>
          <a:endParaRPr lang="zh-CN" altLang="en-US" sz="2400" b="0" dirty="0">
            <a:latin typeface="黑体" panose="02010609060101010101" pitchFamily="2" charset="-122"/>
            <a:ea typeface="黑体" panose="02010609060101010101" pitchFamily="2" charset="-122"/>
          </a:endParaRPr>
        </a:p>
      </dgm:t>
    </dgm:pt>
    <dgm:pt modelId="{D9AEFFC5-2F8D-4CD7-A12C-963A7C0EDF2E}" cxnId="{1AC26655-F08E-46F4-8F1E-43BBE8A78AEA}" type="parTrans">
      <dgm:prSet/>
      <dgm:spPr>
        <a:ln w="38100">
          <a:solidFill>
            <a:schemeClr val="bg1"/>
          </a:solidFill>
          <a:tailEnd type="triangle"/>
        </a:ln>
      </dgm:spPr>
      <dgm:t>
        <a:bodyPr/>
        <a:lstStyle/>
        <a:p>
          <a:endParaRPr lang="zh-CN" altLang="en-US" sz="2400"/>
        </a:p>
      </dgm:t>
    </dgm:pt>
    <dgm:pt modelId="{4BF41F12-5325-493C-9393-B860C796C6D0}" cxnId="{1AC26655-F08E-46F4-8F1E-43BBE8A78AEA}" type="sibTrans">
      <dgm:prSet/>
      <dgm:spPr/>
      <dgm:t>
        <a:bodyPr/>
        <a:lstStyle/>
        <a:p>
          <a:endParaRPr lang="zh-CN" altLang="en-US" sz="2400"/>
        </a:p>
      </dgm:t>
    </dgm:pt>
    <dgm:pt modelId="{FBE87EAD-D25A-46FF-984D-EC5A27AEF98F}">
      <dgm:prSet phldrT="[文本]" custT="1"/>
      <dgm:spPr>
        <a:ln w="25400">
          <a:solidFill>
            <a:schemeClr val="bg1"/>
          </a:solidFill>
        </a:ln>
      </dgm:spPr>
      <dgm:t>
        <a:bodyPr/>
        <a:lstStyle/>
        <a:p>
          <a:r>
            <a:rPr lang="zh-CN" altLang="en-US" sz="2400" b="0" dirty="0" smtClean="0">
              <a:latin typeface="黑体" panose="02010609060101010101" pitchFamily="2" charset="-122"/>
              <a:ea typeface="黑体" panose="02010609060101010101" pitchFamily="2" charset="-122"/>
            </a:rPr>
            <a:t>自定义注解</a:t>
          </a:r>
          <a:endParaRPr lang="zh-CN" altLang="en-US" sz="2400" b="0" dirty="0">
            <a:latin typeface="黑体" panose="02010609060101010101" pitchFamily="2" charset="-122"/>
            <a:ea typeface="黑体" panose="02010609060101010101" pitchFamily="2" charset="-122"/>
          </a:endParaRPr>
        </a:p>
      </dgm:t>
    </dgm:pt>
    <dgm:pt modelId="{517BDF72-8198-4958-8D95-FE4B3A4F3533}" cxnId="{08693C27-4A5B-45E4-ACF8-19F1F0E51093}" type="parTrans">
      <dgm:prSet/>
      <dgm:spPr>
        <a:ln w="38100">
          <a:solidFill>
            <a:schemeClr val="bg1"/>
          </a:solidFill>
          <a:tailEnd type="triangle"/>
        </a:ln>
      </dgm:spPr>
      <dgm:t>
        <a:bodyPr/>
        <a:lstStyle/>
        <a:p>
          <a:endParaRPr lang="zh-CN" altLang="en-US" sz="2400"/>
        </a:p>
      </dgm:t>
    </dgm:pt>
    <dgm:pt modelId="{054411D2-5AD7-4303-936E-209677F1A5B3}" cxnId="{08693C27-4A5B-45E4-ACF8-19F1F0E51093}" type="sibTrans">
      <dgm:prSet/>
      <dgm:spPr/>
      <dgm:t>
        <a:bodyPr/>
        <a:lstStyle/>
        <a:p>
          <a:endParaRPr lang="zh-CN" altLang="en-US" sz="2400"/>
        </a:p>
      </dgm:t>
    </dgm:pt>
    <dgm:pt modelId="{D75B02C3-C574-49CA-BDA9-43FC76CFDAB0}">
      <dgm:prSet custT="1"/>
      <dgm:spPr/>
      <dgm:t>
        <a:bodyPr/>
        <a:lstStyle/>
        <a:p>
          <a:endParaRPr lang="zh-CN" altLang="en-US" sz="2400" dirty="0"/>
        </a:p>
      </dgm:t>
    </dgm:pt>
    <dgm:pt modelId="{DFDF2DE1-FF32-4D4E-B6C4-5ABF176E941E}" cxnId="{CC4B6AA2-74A1-40E5-9776-877F7FC83395}" type="sibTrans">
      <dgm:prSet/>
      <dgm:spPr/>
      <dgm:t>
        <a:bodyPr/>
        <a:lstStyle/>
        <a:p>
          <a:endParaRPr lang="zh-CN" altLang="en-US"/>
        </a:p>
      </dgm:t>
    </dgm:pt>
    <dgm:pt modelId="{ECB2B1FD-B514-45C2-876E-91A06BB711B6}" cxnId="{CC4B6AA2-74A1-40E5-9776-877F7FC83395}" type="parTrans">
      <dgm:prSet/>
      <dgm:spPr/>
      <dgm:t>
        <a:bodyPr/>
        <a:lstStyle/>
        <a:p>
          <a:endParaRPr lang="zh-CN" altLang="en-US"/>
        </a:p>
      </dgm:t>
    </dgm:pt>
    <dgm:pt modelId="{C29512D3-411F-4077-802C-26118ADE5DB2}">
      <dgm:prSet phldrT="[文本]" custT="1"/>
      <dgm:spPr/>
      <dgm:t>
        <a:bodyPr/>
        <a:lstStyle/>
        <a:p>
          <a:endParaRPr lang="zh-CN" altLang="en-US" sz="2000" dirty="0"/>
        </a:p>
      </dgm:t>
    </dgm:pt>
    <dgm:pt modelId="{8974F741-1120-4D75-A0A6-BCD6AA8AC8F0}" cxnId="{98B303C6-6E60-4F09-8822-0E1CD5B01BF0}" type="sibTrans">
      <dgm:prSet/>
      <dgm:spPr/>
      <dgm:t>
        <a:bodyPr/>
        <a:lstStyle/>
        <a:p>
          <a:endParaRPr lang="zh-CN" altLang="en-US" sz="2400"/>
        </a:p>
      </dgm:t>
    </dgm:pt>
    <dgm:pt modelId="{0FDDF6AC-6C82-4497-B15D-3ED0AD7DB2D1}" cxnId="{98B303C6-6E60-4F09-8822-0E1CD5B01BF0}" type="parTrans">
      <dgm:prSet/>
      <dgm:spPr/>
      <dgm:t>
        <a:bodyPr/>
        <a:lstStyle/>
        <a:p>
          <a:endParaRPr lang="zh-CN" altLang="en-US" sz="2400"/>
        </a:p>
      </dgm:t>
    </dgm:pt>
    <dgm:pt modelId="{9A486040-286D-4DAE-99B1-E71A554F6225}" type="pres">
      <dgm:prSet presAssocID="{A44A2CFD-0FFE-4A8D-85BB-FE0858E6BCB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9A6FF73-8710-4C1B-8DA4-9728D54875FC}" type="pres">
      <dgm:prSet presAssocID="{A44A2CFD-0FFE-4A8D-85BB-FE0858E6BCB1}" presName="cycle" presStyleCnt="0"/>
      <dgm:spPr/>
    </dgm:pt>
    <dgm:pt modelId="{33631730-39B4-4C40-828A-F6422218E859}" type="pres">
      <dgm:prSet presAssocID="{A44A2CFD-0FFE-4A8D-85BB-FE0858E6BCB1}" presName="centerShape" presStyleCnt="0"/>
      <dgm:spPr/>
    </dgm:pt>
    <dgm:pt modelId="{EB62F520-909E-49C2-B9E0-A4FCC65E625B}" type="pres">
      <dgm:prSet presAssocID="{A44A2CFD-0FFE-4A8D-85BB-FE0858E6BCB1}" presName="connSite" presStyleLbl="node1" presStyleIdx="0" presStyleCnt="4"/>
      <dgm:spPr/>
    </dgm:pt>
    <dgm:pt modelId="{15E236C2-1D0F-4C0E-A9A1-2CF21FD3366C}" type="pres">
      <dgm:prSet presAssocID="{A44A2CFD-0FFE-4A8D-85BB-FE0858E6BCB1}" presName="visible" presStyleLbl="node1" presStyleIdx="0" presStyleCnt="4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</dgm:pt>
    <dgm:pt modelId="{9312E9A7-0529-4EFA-ACB7-826E39AAA106}" type="pres">
      <dgm:prSet presAssocID="{883D7ADD-8CEC-4DC1-96C5-F7C1EDBCB541}" presName="Name25" presStyleLbl="parChTrans1D1" presStyleIdx="0" presStyleCnt="3"/>
      <dgm:spPr/>
      <dgm:t>
        <a:bodyPr/>
        <a:lstStyle/>
        <a:p>
          <a:endParaRPr lang="zh-CN" altLang="en-US"/>
        </a:p>
      </dgm:t>
    </dgm:pt>
    <dgm:pt modelId="{C1B06129-229E-4F4C-9EFE-3964DD66F50B}" type="pres">
      <dgm:prSet presAssocID="{D49DD85B-3B13-4515-92D4-04D6FC0AC628}" presName="node" presStyleCnt="0"/>
      <dgm:spPr/>
    </dgm:pt>
    <dgm:pt modelId="{99CBDC04-6A43-4248-B054-D7B0AE54EBBB}" type="pres">
      <dgm:prSet presAssocID="{D49DD85B-3B13-4515-92D4-04D6FC0AC628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267DE4-6B96-48AD-BAA4-26A48376EA7D}" type="pres">
      <dgm:prSet presAssocID="{D49DD85B-3B13-4515-92D4-04D6FC0AC628}" presName="childNod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84BFF6-46BC-47B3-B974-1AE1C1F21DC2}" type="pres">
      <dgm:prSet presAssocID="{D9AEFFC5-2F8D-4CD7-A12C-963A7C0EDF2E}" presName="Name25" presStyleLbl="parChTrans1D1" presStyleIdx="1" presStyleCnt="3"/>
      <dgm:spPr/>
      <dgm:t>
        <a:bodyPr/>
        <a:lstStyle/>
        <a:p>
          <a:endParaRPr lang="zh-CN" altLang="en-US"/>
        </a:p>
      </dgm:t>
    </dgm:pt>
    <dgm:pt modelId="{FEF5CD9A-F903-4F25-9E79-1796598E2616}" type="pres">
      <dgm:prSet presAssocID="{D36C6E60-2CA5-42C5-827E-9B16737EEAB6}" presName="node" presStyleCnt="0"/>
      <dgm:spPr/>
    </dgm:pt>
    <dgm:pt modelId="{C43BD976-2639-40E6-8797-925A4298C067}" type="pres">
      <dgm:prSet presAssocID="{D36C6E60-2CA5-42C5-827E-9B16737EEAB6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B3BF57-D0DA-4CAE-8881-B1C4A960D4E8}" type="pres">
      <dgm:prSet presAssocID="{D36C6E60-2CA5-42C5-827E-9B16737EEAB6}" presName="childNod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CC4892-31BB-4E4D-9363-FA2C6836F514}" type="pres">
      <dgm:prSet presAssocID="{517BDF72-8198-4958-8D95-FE4B3A4F3533}" presName="Name25" presStyleLbl="parChTrans1D1" presStyleIdx="2" presStyleCnt="3"/>
      <dgm:spPr/>
      <dgm:t>
        <a:bodyPr/>
        <a:lstStyle/>
        <a:p>
          <a:endParaRPr lang="zh-CN" altLang="en-US"/>
        </a:p>
      </dgm:t>
    </dgm:pt>
    <dgm:pt modelId="{AE6C3464-B350-4770-B4DD-52E5E36A3899}" type="pres">
      <dgm:prSet presAssocID="{FBE87EAD-D25A-46FF-984D-EC5A27AEF98F}" presName="node" presStyleCnt="0"/>
      <dgm:spPr/>
    </dgm:pt>
    <dgm:pt modelId="{3CE6A265-F1B7-45F9-91A7-4167381A912C}" type="pres">
      <dgm:prSet presAssocID="{FBE87EAD-D25A-46FF-984D-EC5A27AEF98F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271CCC-645A-4F19-9D77-51912FFE156B}" type="pres">
      <dgm:prSet presAssocID="{FBE87EAD-D25A-46FF-984D-EC5A27AEF98F}" presName="childNod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9E7A2A6-E3C9-409F-884E-699D4E3B3BC8}" type="presOf" srcId="{FBE87EAD-D25A-46FF-984D-EC5A27AEF98F}" destId="{3CE6A265-F1B7-45F9-91A7-4167381A912C}" srcOrd="0" destOrd="0" presId="urn:microsoft.com/office/officeart/2005/8/layout/radial2#1"/>
    <dgm:cxn modelId="{2CC5DC38-9196-4B5B-BE03-30603696960E}" type="presOf" srcId="{D75B02C3-C574-49CA-BDA9-43FC76CFDAB0}" destId="{61267DE4-6B96-48AD-BAA4-26A48376EA7D}" srcOrd="0" destOrd="1" presId="urn:microsoft.com/office/officeart/2005/8/layout/radial2#1"/>
    <dgm:cxn modelId="{F10E5A58-3728-49A4-BB7B-5E61DEBFF395}" type="presOf" srcId="{D49DD85B-3B13-4515-92D4-04D6FC0AC628}" destId="{99CBDC04-6A43-4248-B054-D7B0AE54EBBB}" srcOrd="0" destOrd="0" presId="urn:microsoft.com/office/officeart/2005/8/layout/radial2#1"/>
    <dgm:cxn modelId="{08693C27-4A5B-45E4-ACF8-19F1F0E51093}" srcId="{A44A2CFD-0FFE-4A8D-85BB-FE0858E6BCB1}" destId="{FBE87EAD-D25A-46FF-984D-EC5A27AEF98F}" srcOrd="2" destOrd="0" parTransId="{517BDF72-8198-4958-8D95-FE4B3A4F3533}" sibTransId="{054411D2-5AD7-4303-936E-209677F1A5B3}"/>
    <dgm:cxn modelId="{1AC26655-F08E-46F4-8F1E-43BBE8A78AEA}" srcId="{A44A2CFD-0FFE-4A8D-85BB-FE0858E6BCB1}" destId="{D36C6E60-2CA5-42C5-827E-9B16737EEAB6}" srcOrd="1" destOrd="0" parTransId="{D9AEFFC5-2F8D-4CD7-A12C-963A7C0EDF2E}" sibTransId="{4BF41F12-5325-493C-9393-B860C796C6D0}"/>
    <dgm:cxn modelId="{741B864C-A2DB-4C2A-B3D0-BFCDEFD74BC0}" type="presOf" srcId="{517BDF72-8198-4958-8D95-FE4B3A4F3533}" destId="{3DCC4892-31BB-4E4D-9363-FA2C6836F514}" srcOrd="0" destOrd="0" presId="urn:microsoft.com/office/officeart/2005/8/layout/radial2#1"/>
    <dgm:cxn modelId="{96B83D33-CDE5-4D69-AB04-74B84611FB7C}" srcId="{A44A2CFD-0FFE-4A8D-85BB-FE0858E6BCB1}" destId="{D49DD85B-3B13-4515-92D4-04D6FC0AC628}" srcOrd="0" destOrd="0" parTransId="{883D7ADD-8CEC-4DC1-96C5-F7C1EDBCB541}" sibTransId="{DA696EAD-82DE-474D-8892-DA4940B202EA}"/>
    <dgm:cxn modelId="{F995FB1E-132D-4868-9606-E6EFD2EB65F8}" type="presOf" srcId="{A44A2CFD-0FFE-4A8D-85BB-FE0858E6BCB1}" destId="{9A486040-286D-4DAE-99B1-E71A554F6225}" srcOrd="0" destOrd="0" presId="urn:microsoft.com/office/officeart/2005/8/layout/radial2#1"/>
    <dgm:cxn modelId="{8484A268-57DD-4178-A2B4-85BF4062FB49}" type="presOf" srcId="{883D7ADD-8CEC-4DC1-96C5-F7C1EDBCB541}" destId="{9312E9A7-0529-4EFA-ACB7-826E39AAA106}" srcOrd="0" destOrd="0" presId="urn:microsoft.com/office/officeart/2005/8/layout/radial2#1"/>
    <dgm:cxn modelId="{74CD0F80-9E8C-47D4-8D77-84F16178CD9E}" type="presOf" srcId="{C29512D3-411F-4077-802C-26118ADE5DB2}" destId="{61267DE4-6B96-48AD-BAA4-26A48376EA7D}" srcOrd="0" destOrd="0" presId="urn:microsoft.com/office/officeart/2005/8/layout/radial2#1"/>
    <dgm:cxn modelId="{1B9F65A1-F688-4C80-9E16-9C2A5D72CD29}" type="presOf" srcId="{D36C6E60-2CA5-42C5-827E-9B16737EEAB6}" destId="{C43BD976-2639-40E6-8797-925A4298C067}" srcOrd="0" destOrd="0" presId="urn:microsoft.com/office/officeart/2005/8/layout/radial2#1"/>
    <dgm:cxn modelId="{98B303C6-6E60-4F09-8822-0E1CD5B01BF0}" srcId="{D49DD85B-3B13-4515-92D4-04D6FC0AC628}" destId="{C29512D3-411F-4077-802C-26118ADE5DB2}" srcOrd="0" destOrd="0" parTransId="{0FDDF6AC-6C82-4497-B15D-3ED0AD7DB2D1}" sibTransId="{8974F741-1120-4D75-A0A6-BCD6AA8AC8F0}"/>
    <dgm:cxn modelId="{CC4B6AA2-74A1-40E5-9776-877F7FC83395}" srcId="{D49DD85B-3B13-4515-92D4-04D6FC0AC628}" destId="{D75B02C3-C574-49CA-BDA9-43FC76CFDAB0}" srcOrd="1" destOrd="0" parTransId="{ECB2B1FD-B514-45C2-876E-91A06BB711B6}" sibTransId="{DFDF2DE1-FF32-4D4E-B6C4-5ABF176E941E}"/>
    <dgm:cxn modelId="{4F59D2B3-A3FC-4039-BD96-F3D00E22E481}" type="presOf" srcId="{D9AEFFC5-2F8D-4CD7-A12C-963A7C0EDF2E}" destId="{4184BFF6-46BC-47B3-B974-1AE1C1F21DC2}" srcOrd="0" destOrd="0" presId="urn:microsoft.com/office/officeart/2005/8/layout/radial2#1"/>
    <dgm:cxn modelId="{AF97B923-9333-4AE3-ADC0-99D8CBE79912}" type="presParOf" srcId="{9A486040-286D-4DAE-99B1-E71A554F6225}" destId="{39A6FF73-8710-4C1B-8DA4-9728D54875FC}" srcOrd="0" destOrd="0" presId="urn:microsoft.com/office/officeart/2005/8/layout/radial2#1"/>
    <dgm:cxn modelId="{0F8A99F8-B640-4F70-9FED-84C93C0731FF}" type="presParOf" srcId="{39A6FF73-8710-4C1B-8DA4-9728D54875FC}" destId="{33631730-39B4-4C40-828A-F6422218E859}" srcOrd="0" destOrd="0" presId="urn:microsoft.com/office/officeart/2005/8/layout/radial2#1"/>
    <dgm:cxn modelId="{3CA51B75-6569-4D90-9BB3-FF04DE7F3821}" type="presParOf" srcId="{33631730-39B4-4C40-828A-F6422218E859}" destId="{EB62F520-909E-49C2-B9E0-A4FCC65E625B}" srcOrd="0" destOrd="0" presId="urn:microsoft.com/office/officeart/2005/8/layout/radial2#1"/>
    <dgm:cxn modelId="{127F4B8F-3BF3-4DFD-97BD-DDC3E6AA458F}" type="presParOf" srcId="{33631730-39B4-4C40-828A-F6422218E859}" destId="{15E236C2-1D0F-4C0E-A9A1-2CF21FD3366C}" srcOrd="1" destOrd="0" presId="urn:microsoft.com/office/officeart/2005/8/layout/radial2#1"/>
    <dgm:cxn modelId="{916C3437-DA17-4EFC-87EA-0F7CD5C6E7C1}" type="presParOf" srcId="{39A6FF73-8710-4C1B-8DA4-9728D54875FC}" destId="{9312E9A7-0529-4EFA-ACB7-826E39AAA106}" srcOrd="1" destOrd="0" presId="urn:microsoft.com/office/officeart/2005/8/layout/radial2#1"/>
    <dgm:cxn modelId="{B7262FE8-740F-4923-A2EF-FA7090666699}" type="presParOf" srcId="{39A6FF73-8710-4C1B-8DA4-9728D54875FC}" destId="{C1B06129-229E-4F4C-9EFE-3964DD66F50B}" srcOrd="2" destOrd="0" presId="urn:microsoft.com/office/officeart/2005/8/layout/radial2#1"/>
    <dgm:cxn modelId="{81AC9929-72DB-4796-BEE4-BDEB4D2AA5FC}" type="presParOf" srcId="{C1B06129-229E-4F4C-9EFE-3964DD66F50B}" destId="{99CBDC04-6A43-4248-B054-D7B0AE54EBBB}" srcOrd="0" destOrd="0" presId="urn:microsoft.com/office/officeart/2005/8/layout/radial2#1"/>
    <dgm:cxn modelId="{EB04B0C7-8675-417E-A935-D46A27425A4D}" type="presParOf" srcId="{C1B06129-229E-4F4C-9EFE-3964DD66F50B}" destId="{61267DE4-6B96-48AD-BAA4-26A48376EA7D}" srcOrd="1" destOrd="0" presId="urn:microsoft.com/office/officeart/2005/8/layout/radial2#1"/>
    <dgm:cxn modelId="{7059CD5E-DDEF-4641-8424-B61BD3106D9B}" type="presParOf" srcId="{39A6FF73-8710-4C1B-8DA4-9728D54875FC}" destId="{4184BFF6-46BC-47B3-B974-1AE1C1F21DC2}" srcOrd="3" destOrd="0" presId="urn:microsoft.com/office/officeart/2005/8/layout/radial2#1"/>
    <dgm:cxn modelId="{C21601A1-A1AA-46B7-A008-36C290DA74FC}" type="presParOf" srcId="{39A6FF73-8710-4C1B-8DA4-9728D54875FC}" destId="{FEF5CD9A-F903-4F25-9E79-1796598E2616}" srcOrd="4" destOrd="0" presId="urn:microsoft.com/office/officeart/2005/8/layout/radial2#1"/>
    <dgm:cxn modelId="{887E244C-FD74-449B-8F5C-9EA59332CF78}" type="presParOf" srcId="{FEF5CD9A-F903-4F25-9E79-1796598E2616}" destId="{C43BD976-2639-40E6-8797-925A4298C067}" srcOrd="0" destOrd="0" presId="urn:microsoft.com/office/officeart/2005/8/layout/radial2#1"/>
    <dgm:cxn modelId="{11DD1E0D-6DFC-4F9E-8743-3FD5C74B3B83}" type="presParOf" srcId="{FEF5CD9A-F903-4F25-9E79-1796598E2616}" destId="{40B3BF57-D0DA-4CAE-8881-B1C4A960D4E8}" srcOrd="1" destOrd="0" presId="urn:microsoft.com/office/officeart/2005/8/layout/radial2#1"/>
    <dgm:cxn modelId="{2ABF2A6C-1E41-49E8-AF65-6C5CD7A506B2}" type="presParOf" srcId="{39A6FF73-8710-4C1B-8DA4-9728D54875FC}" destId="{3DCC4892-31BB-4E4D-9363-FA2C6836F514}" srcOrd="5" destOrd="0" presId="urn:microsoft.com/office/officeart/2005/8/layout/radial2#1"/>
    <dgm:cxn modelId="{9100C962-1007-4825-BC7A-22B096FEBF31}" type="presParOf" srcId="{39A6FF73-8710-4C1B-8DA4-9728D54875FC}" destId="{AE6C3464-B350-4770-B4DD-52E5E36A3899}" srcOrd="6" destOrd="0" presId="urn:microsoft.com/office/officeart/2005/8/layout/radial2#1"/>
    <dgm:cxn modelId="{77EB88E1-5A7E-49C1-89CA-FBE5AAF3561B}" type="presParOf" srcId="{AE6C3464-B350-4770-B4DD-52E5E36A3899}" destId="{3CE6A265-F1B7-45F9-91A7-4167381A912C}" srcOrd="0" destOrd="0" presId="urn:microsoft.com/office/officeart/2005/8/layout/radial2#1"/>
    <dgm:cxn modelId="{ED873F4A-F0F0-42F7-B5E9-C209A4F4774F}" type="presParOf" srcId="{AE6C3464-B350-4770-B4DD-52E5E36A3899}" destId="{34271CCC-645A-4F19-9D77-51912FFE156B}" srcOrd="1" destOrd="0" presId="urn:microsoft.com/office/officeart/2005/8/layout/radial2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308774" cy="4150244"/>
        <a:chOff x="0" y="0"/>
        <a:chExt cx="6308774" cy="4150244"/>
      </a:xfrm>
    </dsp:grpSpPr>
    <dsp:sp modelId="{5514F667-B578-4B34-8BA2-7019B8340873}">
      <dsp:nvSpPr>
        <dsp:cNvPr id="5" name="矩形 4"/>
        <dsp:cNvSpPr/>
      </dsp:nvSpPr>
      <dsp:spPr bwMode="white">
        <a:xfrm>
          <a:off x="0" y="295822"/>
          <a:ext cx="6308774" cy="378000"/>
        </a:xfrm>
        <a:prstGeom prst="rect">
          <a:avLst/>
        </a:prstGeom>
      </dsp:spPr>
      <dsp:style>
        <a:lnRef idx="1">
          <a:schemeClr val="accent2">
            <a:hueOff val="0"/>
            <a:satOff val="0"/>
            <a:lumOff val="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89630" tIns="312420" rIns="489630" bIns="106680" anchor="t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295822"/>
        <a:ext cx="6308774" cy="378000"/>
      </dsp:txXfrm>
    </dsp:sp>
    <dsp:sp modelId="{AC4AC34F-010F-4B17-BD33-4CFEA89B14D2}">
      <dsp:nvSpPr>
        <dsp:cNvPr id="4" name="圆角矩形 3"/>
        <dsp:cNvSpPr/>
      </dsp:nvSpPr>
      <dsp:spPr bwMode="white">
        <a:xfrm>
          <a:off x="315439" y="74422"/>
          <a:ext cx="4416142" cy="442800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2">
            <a:hueOff val="0"/>
            <a:satOff val="0"/>
            <a:lumOff val="0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lIns="166919" tIns="0" rIns="166919" bIns="0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/>
            <a:t>5.1 </a:t>
          </a:r>
          <a:r>
            <a:rPr lang="zh-CN" altLang="en-US" dirty="0" smtClean="0"/>
            <a:t>类的继承</a:t>
          </a:r>
          <a:endParaRPr lang="zh-CN" altLang="en-US" dirty="0"/>
        </a:p>
      </dsp:txBody>
      <dsp:txXfrm>
        <a:off x="315439" y="74422"/>
        <a:ext cx="4416142" cy="442800"/>
      </dsp:txXfrm>
    </dsp:sp>
    <dsp:sp modelId="{5EFADA3F-DBD8-47B3-87A4-F7C4DF43CC18}">
      <dsp:nvSpPr>
        <dsp:cNvPr id="8" name="矩形 7"/>
        <dsp:cNvSpPr/>
      </dsp:nvSpPr>
      <dsp:spPr bwMode="white">
        <a:xfrm>
          <a:off x="0" y="976222"/>
          <a:ext cx="6308774" cy="378000"/>
        </a:xfrm>
        <a:prstGeom prst="rect">
          <a:avLst/>
        </a:prstGeom>
      </dsp:spPr>
      <dsp:style>
        <a:lnRef idx="1">
          <a:schemeClr val="accent2">
            <a:hueOff val="-1080000"/>
            <a:satOff val="-11607"/>
            <a:lumOff val="-94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89630" tIns="312420" rIns="489630" bIns="106680" anchor="t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976222"/>
        <a:ext cx="6308774" cy="378000"/>
      </dsp:txXfrm>
    </dsp:sp>
    <dsp:sp modelId="{833C47F7-914D-4919-99FE-C55F44DD4350}">
      <dsp:nvSpPr>
        <dsp:cNvPr id="7" name="圆角矩形 6"/>
        <dsp:cNvSpPr/>
      </dsp:nvSpPr>
      <dsp:spPr bwMode="white">
        <a:xfrm>
          <a:off x="315439" y="754822"/>
          <a:ext cx="4416142" cy="442800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2">
            <a:hueOff val="-1080000"/>
            <a:satOff val="-11607"/>
            <a:lumOff val="-940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lIns="166919" tIns="0" rIns="166919" bIns="0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/>
            <a:t>5.2 </a:t>
          </a:r>
          <a:r>
            <a:rPr lang="zh-CN" altLang="en-US" dirty="0" smtClean="0"/>
            <a:t>多态</a:t>
          </a:r>
          <a:endParaRPr lang="zh-CN" altLang="en-US" dirty="0"/>
        </a:p>
      </dsp:txBody>
      <dsp:txXfrm>
        <a:off x="315439" y="754822"/>
        <a:ext cx="4416142" cy="442800"/>
      </dsp:txXfrm>
    </dsp:sp>
    <dsp:sp modelId="{58D67328-282B-4E2B-B4DB-8AD412BAFFBC}">
      <dsp:nvSpPr>
        <dsp:cNvPr id="11" name="矩形 10"/>
        <dsp:cNvSpPr/>
      </dsp:nvSpPr>
      <dsp:spPr bwMode="white">
        <a:xfrm>
          <a:off x="0" y="1656622"/>
          <a:ext cx="6308774" cy="378000"/>
        </a:xfrm>
        <a:prstGeom prst="rect">
          <a:avLst/>
        </a:prstGeom>
      </dsp:spPr>
      <dsp:style>
        <a:lnRef idx="1">
          <a:schemeClr val="accent2">
            <a:hueOff val="-2160000"/>
            <a:satOff val="-23215"/>
            <a:lumOff val="-1881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89630" tIns="312420" rIns="489630" bIns="106680" anchor="t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1656622"/>
        <a:ext cx="6308774" cy="378000"/>
      </dsp:txXfrm>
    </dsp:sp>
    <dsp:sp modelId="{120FC45C-3BD5-48EA-A639-E7D5A20ED3FD}">
      <dsp:nvSpPr>
        <dsp:cNvPr id="10" name="圆角矩形 9"/>
        <dsp:cNvSpPr/>
      </dsp:nvSpPr>
      <dsp:spPr bwMode="white">
        <a:xfrm>
          <a:off x="315439" y="1435222"/>
          <a:ext cx="4416142" cy="442800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2">
            <a:hueOff val="-2160000"/>
            <a:satOff val="-23215"/>
            <a:lumOff val="-1881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lIns="166919" tIns="0" rIns="166919" bIns="0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/>
            <a:t>5.3 </a:t>
          </a:r>
          <a:r>
            <a:rPr lang="zh-CN" altLang="en-US" dirty="0" smtClean="0"/>
            <a:t>抽象类与抽象方法</a:t>
          </a:r>
          <a:endParaRPr lang="zh-CN" altLang="en-US" dirty="0"/>
        </a:p>
      </dsp:txBody>
      <dsp:txXfrm>
        <a:off x="315439" y="1435222"/>
        <a:ext cx="4416142" cy="442800"/>
      </dsp:txXfrm>
    </dsp:sp>
    <dsp:sp modelId="{F776FF77-BBFD-429A-B555-3A759A0377CC}">
      <dsp:nvSpPr>
        <dsp:cNvPr id="14" name="矩形 13"/>
        <dsp:cNvSpPr/>
      </dsp:nvSpPr>
      <dsp:spPr bwMode="white">
        <a:xfrm>
          <a:off x="0" y="2337022"/>
          <a:ext cx="6308774" cy="378000"/>
        </a:xfrm>
        <a:prstGeom prst="rect">
          <a:avLst/>
        </a:prstGeom>
      </dsp:spPr>
      <dsp:style>
        <a:lnRef idx="1">
          <a:schemeClr val="accent2">
            <a:hueOff val="-3240000"/>
            <a:satOff val="-34823"/>
            <a:lumOff val="-2823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89630" tIns="312420" rIns="489630" bIns="106680" anchor="t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2337022"/>
        <a:ext cx="6308774" cy="378000"/>
      </dsp:txXfrm>
    </dsp:sp>
    <dsp:sp modelId="{8D3EE3B5-4895-4D5C-BF7C-9C953348E53B}">
      <dsp:nvSpPr>
        <dsp:cNvPr id="13" name="圆角矩形 12"/>
        <dsp:cNvSpPr/>
      </dsp:nvSpPr>
      <dsp:spPr bwMode="white">
        <a:xfrm>
          <a:off x="315439" y="2115622"/>
          <a:ext cx="4416142" cy="442800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2">
            <a:hueOff val="-3240000"/>
            <a:satOff val="-34823"/>
            <a:lumOff val="-2823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lIns="166919" tIns="0" rIns="166919" bIns="0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/>
            <a:t>5.4 </a:t>
          </a:r>
          <a:r>
            <a:rPr lang="zh-CN" altLang="en-US" dirty="0" smtClean="0"/>
            <a:t>接口</a:t>
          </a:r>
          <a:endParaRPr lang="zh-CN" altLang="en-US" dirty="0"/>
        </a:p>
      </dsp:txBody>
      <dsp:txXfrm>
        <a:off x="315439" y="2115622"/>
        <a:ext cx="4416142" cy="442800"/>
      </dsp:txXfrm>
    </dsp:sp>
    <dsp:sp modelId="{58E38819-2B51-4A1E-82DD-2EB12E54628C}">
      <dsp:nvSpPr>
        <dsp:cNvPr id="17" name="矩形 16"/>
        <dsp:cNvSpPr/>
      </dsp:nvSpPr>
      <dsp:spPr bwMode="white">
        <a:xfrm>
          <a:off x="0" y="3017422"/>
          <a:ext cx="6308774" cy="378000"/>
        </a:xfrm>
        <a:prstGeom prst="rect">
          <a:avLst/>
        </a:prstGeom>
      </dsp:spPr>
      <dsp:style>
        <a:lnRef idx="1">
          <a:schemeClr val="accent2">
            <a:hueOff val="-4320000"/>
            <a:satOff val="-46430"/>
            <a:lumOff val="-3764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89630" tIns="312420" rIns="489630" bIns="106680" anchor="t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3017422"/>
        <a:ext cx="6308774" cy="378000"/>
      </dsp:txXfrm>
    </dsp:sp>
    <dsp:sp modelId="{D939A990-77AC-44D1-97AF-40298CCCCCEC}">
      <dsp:nvSpPr>
        <dsp:cNvPr id="16" name="圆角矩形 15"/>
        <dsp:cNvSpPr/>
      </dsp:nvSpPr>
      <dsp:spPr bwMode="white">
        <a:xfrm>
          <a:off x="315439" y="2796022"/>
          <a:ext cx="4416142" cy="442800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2">
            <a:hueOff val="-4320000"/>
            <a:satOff val="-46430"/>
            <a:lumOff val="-3764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lIns="166919" tIns="0" rIns="166919" bIns="0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/>
            <a:t>5.5 </a:t>
          </a:r>
          <a:r>
            <a:rPr lang="zh-CN" altLang="en-US" dirty="0" smtClean="0"/>
            <a:t>内部类</a:t>
          </a:r>
          <a:endParaRPr lang="zh-CN" altLang="en-US" dirty="0"/>
        </a:p>
      </dsp:txBody>
      <dsp:txXfrm>
        <a:off x="315439" y="2796022"/>
        <a:ext cx="4416142" cy="442800"/>
      </dsp:txXfrm>
    </dsp:sp>
    <dsp:sp modelId="{9F38A8C7-95AB-451D-876D-A0BA9B30643D}">
      <dsp:nvSpPr>
        <dsp:cNvPr id="20" name="矩形 19"/>
        <dsp:cNvSpPr/>
      </dsp:nvSpPr>
      <dsp:spPr bwMode="white">
        <a:xfrm>
          <a:off x="0" y="3697822"/>
          <a:ext cx="6308774" cy="378000"/>
        </a:xfrm>
        <a:prstGeom prst="rect">
          <a:avLst/>
        </a:prstGeom>
      </dsp:spPr>
      <dsp:style>
        <a:lnRef idx="1">
          <a:schemeClr val="accent2">
            <a:hueOff val="-5400000"/>
            <a:satOff val="-58038"/>
            <a:lumOff val="-4705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89630" tIns="312420" rIns="489630" bIns="106680" anchor="t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3697822"/>
        <a:ext cx="6308774" cy="378000"/>
      </dsp:txXfrm>
    </dsp:sp>
    <dsp:sp modelId="{9B966553-CD9F-4650-BDDE-69D42DCE21FE}">
      <dsp:nvSpPr>
        <dsp:cNvPr id="19" name="圆角矩形 18"/>
        <dsp:cNvSpPr/>
      </dsp:nvSpPr>
      <dsp:spPr bwMode="white">
        <a:xfrm>
          <a:off x="315439" y="3476422"/>
          <a:ext cx="4416142" cy="442800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2">
            <a:hueOff val="-5400000"/>
            <a:satOff val="-58038"/>
            <a:lumOff val="-4705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lIns="166919" tIns="0" rIns="166919" bIns="0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/>
            <a:t>5.6 Java</a:t>
          </a:r>
          <a:r>
            <a:rPr lang="zh-CN" altLang="en-US" dirty="0" smtClean="0"/>
            <a:t>类的高级特性</a:t>
          </a:r>
          <a:endParaRPr lang="zh-CN" altLang="en-US" dirty="0"/>
        </a:p>
      </dsp:txBody>
      <dsp:txXfrm>
        <a:off x="315439" y="3476422"/>
        <a:ext cx="4416142" cy="442800"/>
      </dsp:txXfrm>
    </dsp:sp>
    <dsp:sp modelId="{DAAF6963-E65C-47D1-9946-15C9FF58088A}">
      <dsp:nvSpPr>
        <dsp:cNvPr id="3" name="矩形 2" hidden="1"/>
        <dsp:cNvSpPr/>
      </dsp:nvSpPr>
      <dsp:spPr>
        <a:xfrm>
          <a:off x="0" y="74422"/>
          <a:ext cx="315439" cy="442800"/>
        </a:xfrm>
        <a:prstGeom prst="rect">
          <a:avLst/>
        </a:prstGeom>
      </dsp:spPr>
      <dsp:txXfrm>
        <a:off x="0" y="74422"/>
        <a:ext cx="315439" cy="442800"/>
      </dsp:txXfrm>
    </dsp:sp>
    <dsp:sp modelId="{20A6C866-FD85-4400-83D4-E3B919A34B51}">
      <dsp:nvSpPr>
        <dsp:cNvPr id="6" name="矩形 5" hidden="1"/>
        <dsp:cNvSpPr/>
      </dsp:nvSpPr>
      <dsp:spPr>
        <a:xfrm>
          <a:off x="0" y="754822"/>
          <a:ext cx="315439" cy="442800"/>
        </a:xfrm>
        <a:prstGeom prst="rect">
          <a:avLst/>
        </a:prstGeom>
      </dsp:spPr>
      <dsp:txXfrm>
        <a:off x="0" y="754822"/>
        <a:ext cx="315439" cy="442800"/>
      </dsp:txXfrm>
    </dsp:sp>
    <dsp:sp modelId="{1C3B8E56-CDD6-48F6-8138-C0343817464C}">
      <dsp:nvSpPr>
        <dsp:cNvPr id="9" name="矩形 8" hidden="1"/>
        <dsp:cNvSpPr/>
      </dsp:nvSpPr>
      <dsp:spPr>
        <a:xfrm>
          <a:off x="0" y="1435222"/>
          <a:ext cx="315439" cy="442800"/>
        </a:xfrm>
        <a:prstGeom prst="rect">
          <a:avLst/>
        </a:prstGeom>
      </dsp:spPr>
      <dsp:txXfrm>
        <a:off x="0" y="1435222"/>
        <a:ext cx="315439" cy="442800"/>
      </dsp:txXfrm>
    </dsp:sp>
    <dsp:sp modelId="{0846F4B8-B208-428D-B0F2-ECF3D2F850BA}">
      <dsp:nvSpPr>
        <dsp:cNvPr id="12" name="矩形 11" hidden="1"/>
        <dsp:cNvSpPr/>
      </dsp:nvSpPr>
      <dsp:spPr>
        <a:xfrm>
          <a:off x="0" y="2115622"/>
          <a:ext cx="315439" cy="442800"/>
        </a:xfrm>
        <a:prstGeom prst="rect">
          <a:avLst/>
        </a:prstGeom>
      </dsp:spPr>
      <dsp:txXfrm>
        <a:off x="0" y="2115622"/>
        <a:ext cx="315439" cy="442800"/>
      </dsp:txXfrm>
    </dsp:sp>
    <dsp:sp modelId="{722871C7-3708-4087-89D2-302752C8BD25}">
      <dsp:nvSpPr>
        <dsp:cNvPr id="15" name="矩形 14" hidden="1"/>
        <dsp:cNvSpPr/>
      </dsp:nvSpPr>
      <dsp:spPr>
        <a:xfrm>
          <a:off x="0" y="2796022"/>
          <a:ext cx="315439" cy="442800"/>
        </a:xfrm>
        <a:prstGeom prst="rect">
          <a:avLst/>
        </a:prstGeom>
      </dsp:spPr>
      <dsp:txXfrm>
        <a:off x="0" y="2796022"/>
        <a:ext cx="315439" cy="442800"/>
      </dsp:txXfrm>
    </dsp:sp>
    <dsp:sp modelId="{BF29E166-8D29-4598-AF3F-37E578064E38}">
      <dsp:nvSpPr>
        <dsp:cNvPr id="18" name="矩形 17" hidden="1"/>
        <dsp:cNvSpPr/>
      </dsp:nvSpPr>
      <dsp:spPr>
        <a:xfrm>
          <a:off x="0" y="3476422"/>
          <a:ext cx="315439" cy="442800"/>
        </a:xfrm>
        <a:prstGeom prst="rect">
          <a:avLst/>
        </a:prstGeom>
      </dsp:spPr>
      <dsp:txXfrm>
        <a:off x="0" y="3476422"/>
        <a:ext cx="315439" cy="442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CC4892-31BB-4E4D-9363-FA2C6836F514}">
      <dsp:nvSpPr>
        <dsp:cNvPr id="0" name=""/>
        <dsp:cNvSpPr/>
      </dsp:nvSpPr>
      <dsp:spPr>
        <a:xfrm rot="2561600">
          <a:off x="1930133" y="2842888"/>
          <a:ext cx="617111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617111" y="28828"/>
              </a:lnTo>
            </a:path>
          </a:pathLst>
        </a:custGeom>
        <a:noFill/>
        <a:ln w="38100" cap="flat" cmpd="sng" algn="ctr">
          <a:solidFill>
            <a:schemeClr val="bg1"/>
          </a:solidFill>
          <a:prstDash val="solid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4BFF6-46BC-47B3-B974-1AE1C1F21DC2}">
      <dsp:nvSpPr>
        <dsp:cNvPr id="0" name=""/>
        <dsp:cNvSpPr/>
      </dsp:nvSpPr>
      <dsp:spPr>
        <a:xfrm>
          <a:off x="2011903" y="2003171"/>
          <a:ext cx="685829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685829" y="28828"/>
              </a:lnTo>
            </a:path>
          </a:pathLst>
        </a:custGeom>
        <a:noFill/>
        <a:ln w="38100" cap="flat" cmpd="sng" algn="ctr">
          <a:solidFill>
            <a:schemeClr val="bg1"/>
          </a:solidFill>
          <a:prstDash val="solid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12E9A7-0529-4EFA-ACB7-826E39AAA106}">
      <dsp:nvSpPr>
        <dsp:cNvPr id="0" name=""/>
        <dsp:cNvSpPr/>
      </dsp:nvSpPr>
      <dsp:spPr>
        <a:xfrm rot="19038400">
          <a:off x="1930133" y="1163454"/>
          <a:ext cx="617111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617111" y="28828"/>
              </a:lnTo>
            </a:path>
          </a:pathLst>
        </a:custGeom>
        <a:noFill/>
        <a:ln w="38100" cap="flat" cmpd="sng" algn="ctr">
          <a:solidFill>
            <a:schemeClr val="bg1"/>
          </a:solidFill>
          <a:prstDash val="solid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236C2-1D0F-4C0E-A9A1-2CF21FD3366C}">
      <dsp:nvSpPr>
        <dsp:cNvPr id="0" name=""/>
        <dsp:cNvSpPr/>
      </dsp:nvSpPr>
      <dsp:spPr>
        <a:xfrm>
          <a:off x="352171" y="1055687"/>
          <a:ext cx="1952625" cy="1952625"/>
        </a:xfrm>
        <a:prstGeom prst="ellipse">
          <a:avLst/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</dsp:sp>
    <dsp:sp modelId="{99CBDC04-6A43-4248-B054-D7B0AE54EBBB}">
      <dsp:nvSpPr>
        <dsp:cNvPr id="0" name=""/>
        <dsp:cNvSpPr/>
      </dsp:nvSpPr>
      <dsp:spPr>
        <a:xfrm>
          <a:off x="2310238" y="64"/>
          <a:ext cx="1171575" cy="1171575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-171094"/>
                <a:satOff val="0"/>
                <a:lumOff val="11292"/>
                <a:alphaOff val="0"/>
                <a:tint val="50000"/>
                <a:satMod val="300000"/>
              </a:schemeClr>
            </a:gs>
            <a:gs pos="35000">
              <a:schemeClr val="accent1">
                <a:shade val="80000"/>
                <a:hueOff val="-171094"/>
                <a:satOff val="0"/>
                <a:lumOff val="11292"/>
                <a:alphaOff val="0"/>
                <a:tint val="37000"/>
                <a:satMod val="300000"/>
              </a:schemeClr>
            </a:gs>
            <a:gs pos="100000">
              <a:schemeClr val="accent1">
                <a:shade val="80000"/>
                <a:hueOff val="-171094"/>
                <a:satOff val="0"/>
                <a:lumOff val="11292"/>
                <a:alphaOff val="0"/>
                <a:tint val="15000"/>
                <a:satMod val="350000"/>
              </a:schemeClr>
            </a:gs>
          </a:gsLst>
          <a:lin ang="16200000" scaled="1"/>
        </a:gradFill>
        <a:ln w="25400">
          <a:solidFill>
            <a:schemeClr val="bg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latin typeface="黑体" pitchFamily="49" charset="-122"/>
              <a:ea typeface="黑体" pitchFamily="49" charset="-122"/>
            </a:rPr>
            <a:t>内建注解</a:t>
          </a:r>
          <a:endParaRPr lang="zh-CN" altLang="en-US" sz="2400" b="0" kern="1200" dirty="0">
            <a:latin typeface="黑体" pitchFamily="49" charset="-122"/>
            <a:ea typeface="黑体" pitchFamily="49" charset="-122"/>
          </a:endParaRPr>
        </a:p>
      </dsp:txBody>
      <dsp:txXfrm>
        <a:off x="2481811" y="171637"/>
        <a:ext cx="828429" cy="828429"/>
      </dsp:txXfrm>
    </dsp:sp>
    <dsp:sp modelId="{61267DE4-6B96-48AD-BAA4-26A48376EA7D}">
      <dsp:nvSpPr>
        <dsp:cNvPr id="0" name=""/>
        <dsp:cNvSpPr/>
      </dsp:nvSpPr>
      <dsp:spPr>
        <a:xfrm>
          <a:off x="3598971" y="64"/>
          <a:ext cx="1757362" cy="1171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20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2400" kern="1200" dirty="0"/>
        </a:p>
      </dsp:txBody>
      <dsp:txXfrm>
        <a:off x="3598971" y="64"/>
        <a:ext cx="1757362" cy="1171575"/>
      </dsp:txXfrm>
    </dsp:sp>
    <dsp:sp modelId="{C43BD976-2639-40E6-8797-925A4298C067}">
      <dsp:nvSpPr>
        <dsp:cNvPr id="0" name=""/>
        <dsp:cNvSpPr/>
      </dsp:nvSpPr>
      <dsp:spPr>
        <a:xfrm>
          <a:off x="2697733" y="1446212"/>
          <a:ext cx="1171575" cy="1171575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-342189"/>
                <a:satOff val="0"/>
                <a:lumOff val="22583"/>
                <a:alphaOff val="0"/>
                <a:tint val="50000"/>
                <a:satMod val="300000"/>
              </a:schemeClr>
            </a:gs>
            <a:gs pos="35000">
              <a:schemeClr val="accent1">
                <a:shade val="80000"/>
                <a:hueOff val="-342189"/>
                <a:satOff val="0"/>
                <a:lumOff val="22583"/>
                <a:alphaOff val="0"/>
                <a:tint val="37000"/>
                <a:satMod val="300000"/>
              </a:schemeClr>
            </a:gs>
            <a:gs pos="100000">
              <a:schemeClr val="accent1">
                <a:shade val="80000"/>
                <a:hueOff val="-342189"/>
                <a:satOff val="0"/>
                <a:lumOff val="22583"/>
                <a:alphaOff val="0"/>
                <a:tint val="15000"/>
                <a:satMod val="350000"/>
              </a:schemeClr>
            </a:gs>
          </a:gsLst>
          <a:lin ang="16200000" scaled="1"/>
        </a:gradFill>
        <a:ln w="25400">
          <a:solidFill>
            <a:schemeClr val="bg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latin typeface="黑体" pitchFamily="49" charset="-122"/>
              <a:ea typeface="黑体" pitchFamily="49" charset="-122"/>
            </a:rPr>
            <a:t>元注解</a:t>
          </a:r>
          <a:endParaRPr lang="zh-CN" altLang="en-US" sz="2400" b="0" kern="1200" dirty="0">
            <a:latin typeface="黑体" pitchFamily="49" charset="-122"/>
            <a:ea typeface="黑体" pitchFamily="49" charset="-122"/>
          </a:endParaRPr>
        </a:p>
      </dsp:txBody>
      <dsp:txXfrm>
        <a:off x="2869306" y="1617785"/>
        <a:ext cx="828429" cy="828429"/>
      </dsp:txXfrm>
    </dsp:sp>
    <dsp:sp modelId="{3CE6A265-F1B7-45F9-91A7-4167381A912C}">
      <dsp:nvSpPr>
        <dsp:cNvPr id="0" name=""/>
        <dsp:cNvSpPr/>
      </dsp:nvSpPr>
      <dsp:spPr>
        <a:xfrm>
          <a:off x="2310238" y="2892360"/>
          <a:ext cx="1171575" cy="1171575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-513283"/>
                <a:satOff val="0"/>
                <a:lumOff val="33875"/>
                <a:alphaOff val="0"/>
                <a:tint val="50000"/>
                <a:satMod val="300000"/>
              </a:schemeClr>
            </a:gs>
            <a:gs pos="35000">
              <a:schemeClr val="accent1">
                <a:shade val="80000"/>
                <a:hueOff val="-513283"/>
                <a:satOff val="0"/>
                <a:lumOff val="33875"/>
                <a:alphaOff val="0"/>
                <a:tint val="37000"/>
                <a:satMod val="300000"/>
              </a:schemeClr>
            </a:gs>
            <a:gs pos="100000">
              <a:schemeClr val="accent1">
                <a:shade val="80000"/>
                <a:hueOff val="-513283"/>
                <a:satOff val="0"/>
                <a:lumOff val="33875"/>
                <a:alphaOff val="0"/>
                <a:tint val="15000"/>
                <a:satMod val="350000"/>
              </a:schemeClr>
            </a:gs>
          </a:gsLst>
          <a:lin ang="16200000" scaled="1"/>
        </a:gradFill>
        <a:ln w="25400">
          <a:solidFill>
            <a:schemeClr val="bg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latin typeface="黑体" pitchFamily="49" charset="-122"/>
              <a:ea typeface="黑体" pitchFamily="49" charset="-122"/>
            </a:rPr>
            <a:t>自定义注解</a:t>
          </a:r>
          <a:endParaRPr lang="zh-CN" altLang="en-US" sz="2400" b="0" kern="1200" dirty="0">
            <a:latin typeface="黑体" pitchFamily="49" charset="-122"/>
            <a:ea typeface="黑体" pitchFamily="49" charset="-122"/>
          </a:endParaRPr>
        </a:p>
      </dsp:txBody>
      <dsp:txXfrm>
        <a:off x="2481811" y="3063933"/>
        <a:ext cx="828429" cy="828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#1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srcNode" val="connSite"/>
              <dgm:param type="dstNode" val="parentNode"/>
              <dgm:param type="dim" val="1D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#1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19548-F454-4331-83C2-8A7F164E39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5D8A-A620-4ACE-B1CF-F6E9B44ECD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E75B1-D996-41EC-AA92-8E0F9339AE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BB548-4544-46A5-8423-F94A584A161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0D6A1DB-A09E-4EE2-A5C9-C9D6805F2BA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/>
          <a:lstStyle/>
          <a:p>
            <a:pPr lvl="0" algn="r" defTabSz="990600" eaLnBrk="1" hangingPunct="1"/>
            <a:fld id="{BB962C8B-B14F-4D97-AF65-F5344CB8AC3E}" type="datetime1">
              <a:rPr lang="zh-CN" altLang="en-US" sz="1300" dirty="0">
                <a:latin typeface="Times New Roman" panose="02020603050405020304" pitchFamily="18" charset="0"/>
              </a:rPr>
            </a:fld>
            <a:endParaRPr lang="zh-CN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196611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defTabSz="990600" eaLnBrk="1" hangingPunct="1"/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</a:rPr>
            </a:fld>
            <a:endParaRPr lang="en-US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661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661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9048" tIns="49524" rIns="99048" bIns="49524" anchor="t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hyperlink" Target="http://www.cqu.edu.cn/" TargetMode="External"/><Relationship Id="rId3" Type="http://schemas.openxmlformats.org/officeDocument/2006/relationships/hyperlink" Target="http://www.nordridesign.com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dridesign.com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5" descr="E:\PAT 图片资源素材\PPT\待整理\精选 0 (13)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 r="11656" b="3263"/>
          <a:stretch>
            <a:fillRect/>
          </a:stretch>
        </p:blipFill>
        <p:spPr bwMode="auto">
          <a:xfrm flipV="1">
            <a:off x="3111190" y="-1"/>
            <a:ext cx="605784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矩形 11"/>
          <p:cNvSpPr>
            <a:spLocks noChangeArrowheads="1"/>
          </p:cNvSpPr>
          <p:nvPr userDrawn="1"/>
        </p:nvSpPr>
        <p:spPr bwMode="auto">
          <a:xfrm>
            <a:off x="19228" y="6886078"/>
            <a:ext cx="9144000" cy="287338"/>
          </a:xfrm>
          <a:prstGeom prst="rect">
            <a:avLst/>
          </a:prstGeom>
          <a:solidFill>
            <a:srgbClr val="BBBFC3">
              <a:alpha val="0"/>
            </a:srgbClr>
          </a:solidFill>
          <a:ln>
            <a:noFill/>
          </a:ln>
        </p:spPr>
        <p:txBody>
          <a:bodyPr anchor="ctr"/>
          <a:lstStyle/>
          <a:p>
            <a:pPr marL="622300" lvl="0"/>
            <a:endParaRPr lang="en-US" altLang="zh-CN" sz="1100" dirty="0">
              <a:cs typeface="Arial" panose="020B0604020202020204" pitchFamily="34" charset="0"/>
            </a:endParaRPr>
          </a:p>
        </p:txBody>
      </p:sp>
      <p:sp>
        <p:nvSpPr>
          <p:cNvPr id="23" name="Rectangle 5">
            <a:hlinkClick r:id="rId3"/>
          </p:cNvPr>
          <p:cNvSpPr txBox="1">
            <a:spLocks noChangeArrowheads="1"/>
          </p:cNvSpPr>
          <p:nvPr userDrawn="1"/>
        </p:nvSpPr>
        <p:spPr bwMode="gray">
          <a:xfrm>
            <a:off x="-17285" y="5876800"/>
            <a:ext cx="3059832" cy="50452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9000"/>
                </a:schemeClr>
              </a:gs>
              <a:gs pos="100000">
                <a:schemeClr val="bg1">
                  <a:lumMod val="75000"/>
                  <a:alpha val="48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lIns="144000" rIns="5040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marL="0" indent="355600" algn="l" eaLnBrk="0" hangingPunct="0">
              <a:spcBef>
                <a:spcPct val="60000"/>
              </a:spcBef>
              <a:buClr>
                <a:schemeClr val="accent1"/>
              </a:buClr>
            </a:pPr>
            <a:endParaRPr lang="en-US" altLang="zh-CN" sz="1400" i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/>
          </p:nvPr>
        </p:nvSpPr>
        <p:spPr>
          <a:xfrm>
            <a:off x="468313" y="2132856"/>
            <a:ext cx="6047903" cy="63967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/>
          </p:nvPr>
        </p:nvSpPr>
        <p:spPr>
          <a:xfrm>
            <a:off x="468314" y="2952936"/>
            <a:ext cx="6047292" cy="3722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pic>
        <p:nvPicPr>
          <p:cNvPr id="8" name="Picture 2" descr="http://www.cqu.edu.cn/Sites/CQUmain/Themes/Default/Images/logo.png">
            <a:hlinkClick r:id="rId4" tooltip="重庆大学"/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836712"/>
            <a:ext cx="1748206" cy="5543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sp>
        <p:nvSpPr>
          <p:cNvPr id="5" name="内容占位符 8"/>
          <p:cNvSpPr>
            <a:spLocks noGrp="1"/>
          </p:cNvSpPr>
          <p:nvPr>
            <p:ph sz="quarter" idx="12"/>
          </p:nvPr>
        </p:nvSpPr>
        <p:spPr>
          <a:xfrm>
            <a:off x="468312" y="981075"/>
            <a:ext cx="8207376" cy="5400675"/>
          </a:xfrm>
        </p:spPr>
        <p:txBody>
          <a:bodyPr/>
          <a:lstStyle>
            <a:lvl1pPr>
              <a:lnSpc>
                <a:spcPct val="120000"/>
              </a:lnSpc>
              <a:buClr>
                <a:srgbClr val="7030A0"/>
              </a:buClr>
              <a:buSzPct val="70000"/>
              <a:buFont typeface="Wingdings" panose="05000000000000000000" pitchFamily="2" charset="2"/>
              <a:buChar char="n"/>
              <a:defRPr sz="2600" baseline="0"/>
            </a:lvl1pPr>
            <a:lvl2pPr>
              <a:defRPr sz="2200"/>
            </a:lvl2pPr>
            <a:lvl3pPr>
              <a:defRPr sz="16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838" y="6381750"/>
            <a:ext cx="8188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468313" y="6453188"/>
            <a:ext cx="1007343" cy="268287"/>
          </a:xfrm>
        </p:spPr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468313" y="6453188"/>
            <a:ext cx="1007343" cy="268287"/>
          </a:xfrm>
        </p:spPr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sp>
        <p:nvSpPr>
          <p:cNvPr id="7" name="矩形 11"/>
          <p:cNvSpPr>
            <a:spLocks noChangeArrowheads="1"/>
          </p:cNvSpPr>
          <p:nvPr userDrawn="1"/>
        </p:nvSpPr>
        <p:spPr bwMode="auto">
          <a:xfrm>
            <a:off x="0" y="6864350"/>
            <a:ext cx="9144000" cy="287338"/>
          </a:xfrm>
          <a:prstGeom prst="rect">
            <a:avLst/>
          </a:prstGeom>
          <a:solidFill>
            <a:srgbClr val="BBBFC3">
              <a:alpha val="0"/>
            </a:srgbClr>
          </a:solidFill>
          <a:ln>
            <a:noFill/>
          </a:ln>
        </p:spPr>
        <p:txBody>
          <a:bodyPr anchor="ctr"/>
          <a:lstStyle/>
          <a:p>
            <a:pPr marL="622300" lvl="0"/>
            <a:endParaRPr lang="en-US" altLang="zh-CN" sz="1100" dirty="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配色方案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日期占位符 5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7" name="页脚占位符 5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8" name="灯片编号占位符 5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41702" y="1398826"/>
            <a:ext cx="7672274" cy="4811474"/>
            <a:chOff x="468311" y="1227376"/>
            <a:chExt cx="8219055" cy="5154374"/>
          </a:xfrm>
        </p:grpSpPr>
        <p:sp>
          <p:nvSpPr>
            <p:cNvPr id="6" name="矩形 5"/>
            <p:cNvSpPr/>
            <p:nvPr userDrawn="1"/>
          </p:nvSpPr>
          <p:spPr bwMode="auto">
            <a:xfrm>
              <a:off x="7477213" y="2816932"/>
              <a:ext cx="1210153" cy="121391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  <a:gs pos="47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 bwMode="auto">
            <a:xfrm>
              <a:off x="3266666" y="2816932"/>
              <a:ext cx="1210153" cy="121391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  <a:gs pos="47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 bwMode="auto">
            <a:xfrm>
              <a:off x="468314" y="2816932"/>
              <a:ext cx="2606725" cy="121391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  <a:gs pos="47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0" name="左大括号 9"/>
            <p:cNvSpPr/>
            <p:nvPr userDrawn="1"/>
          </p:nvSpPr>
          <p:spPr>
            <a:xfrm rot="5400000">
              <a:off x="4342637" y="-2230069"/>
              <a:ext cx="454784" cy="8203433"/>
            </a:xfrm>
            <a:prstGeom prst="leftBrace">
              <a:avLst>
                <a:gd name="adj1" fmla="val 51183"/>
                <a:gd name="adj2" fmla="val 50000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 userDrawn="1"/>
          </p:nvSpPr>
          <p:spPr bwMode="auto">
            <a:xfrm>
              <a:off x="468313" y="2564904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numCol="1" rtlCol="0" anchor="ctr" anchorCtr="0" compatLnSpc="1"/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1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2" name="椭圆 11"/>
            <p:cNvSpPr/>
            <p:nvPr userDrawn="1"/>
          </p:nvSpPr>
          <p:spPr bwMode="auto">
            <a:xfrm>
              <a:off x="1169203" y="2564904"/>
              <a:ext cx="504056" cy="5040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0" tIns="0" rIns="0" bIns="0" numCol="1" rtlCol="0" anchor="ctr" anchorCtr="0" compatLnSpc="1"/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2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3" name="椭圆 12"/>
            <p:cNvSpPr/>
            <p:nvPr userDrawn="1"/>
          </p:nvSpPr>
          <p:spPr bwMode="auto">
            <a:xfrm>
              <a:off x="1870093" y="2564904"/>
              <a:ext cx="504056" cy="50405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0" tIns="0" rIns="0" bIns="0" numCol="1" rtlCol="0" anchor="ctr" anchorCtr="0" compatLnSpc="1"/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3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4" name="椭圆 13"/>
            <p:cNvSpPr/>
            <p:nvPr userDrawn="1"/>
          </p:nvSpPr>
          <p:spPr bwMode="auto">
            <a:xfrm>
              <a:off x="2570983" y="2564904"/>
              <a:ext cx="504056" cy="50405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0" tIns="0" rIns="0" bIns="0" numCol="1" rtlCol="0" anchor="ctr" anchorCtr="0" compatLnSpc="1"/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4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5" name="椭圆 14"/>
            <p:cNvSpPr/>
            <p:nvPr userDrawn="1"/>
          </p:nvSpPr>
          <p:spPr bwMode="auto">
            <a:xfrm>
              <a:off x="3271873" y="2564904"/>
              <a:ext cx="504056" cy="5040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0" tIns="0" rIns="0" bIns="0" numCol="1" rtlCol="0" anchor="ctr" anchorCtr="0" compatLnSpc="1"/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5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6" name="椭圆 15"/>
            <p:cNvSpPr/>
            <p:nvPr userDrawn="1"/>
          </p:nvSpPr>
          <p:spPr bwMode="auto">
            <a:xfrm>
              <a:off x="3972763" y="2564904"/>
              <a:ext cx="504056" cy="5040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0" tIns="0" rIns="0" bIns="0" numCol="1" rtlCol="0" anchor="ctr" anchorCtr="0" compatLnSpc="1"/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6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7" name="椭圆 16"/>
            <p:cNvSpPr/>
            <p:nvPr userDrawn="1"/>
          </p:nvSpPr>
          <p:spPr bwMode="auto">
            <a:xfrm>
              <a:off x="4673653" y="2564904"/>
              <a:ext cx="504056" cy="50405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0" tIns="0" rIns="0" bIns="0" numCol="1" rtlCol="0" anchor="ctr" anchorCtr="0" compatLnSpc="1"/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7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8" name="椭圆 17"/>
            <p:cNvSpPr/>
            <p:nvPr userDrawn="1"/>
          </p:nvSpPr>
          <p:spPr bwMode="auto">
            <a:xfrm>
              <a:off x="5374543" y="2564904"/>
              <a:ext cx="504056" cy="50405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0" tIns="0" rIns="0" bIns="0" numCol="1" rtlCol="0" anchor="ctr" anchorCtr="0" compatLnSpc="1"/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8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9" name="椭圆 18"/>
            <p:cNvSpPr/>
            <p:nvPr userDrawn="1"/>
          </p:nvSpPr>
          <p:spPr bwMode="auto">
            <a:xfrm>
              <a:off x="6075433" y="2564904"/>
              <a:ext cx="504056" cy="50405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0" tIns="0" rIns="0" bIns="0" numCol="1" rtlCol="0" anchor="ctr" anchorCtr="0" compatLnSpc="1"/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9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0" name="椭圆 19"/>
            <p:cNvSpPr/>
            <p:nvPr userDrawn="1"/>
          </p:nvSpPr>
          <p:spPr bwMode="auto">
            <a:xfrm>
              <a:off x="6776323" y="2564904"/>
              <a:ext cx="504056" cy="50405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0" tIns="0" rIns="0" bIns="0" numCol="1" rtlCol="0" anchor="ctr" anchorCtr="0" compatLnSpc="1"/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10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1" name="椭圆 20"/>
            <p:cNvSpPr/>
            <p:nvPr userDrawn="1"/>
          </p:nvSpPr>
          <p:spPr bwMode="auto">
            <a:xfrm>
              <a:off x="7477213" y="2564904"/>
              <a:ext cx="504056" cy="5040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0" tIns="0" rIns="0" bIns="0" numCol="1" rtlCol="0" anchor="ctr" anchorCtr="0" compatLnSpc="1"/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11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2" name="椭圆 21"/>
            <p:cNvSpPr/>
            <p:nvPr userDrawn="1"/>
          </p:nvSpPr>
          <p:spPr bwMode="auto">
            <a:xfrm>
              <a:off x="8178102" y="2564904"/>
              <a:ext cx="504056" cy="50405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txBody>
            <a:bodyPr vert="horz" wrap="square" lIns="0" tIns="0" rIns="0" bIns="0" numCol="1" rtlCol="0" anchor="ctr" anchorCtr="0" compatLnSpc="1"/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11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3" name="左大括号 22"/>
            <p:cNvSpPr/>
            <p:nvPr userDrawn="1"/>
          </p:nvSpPr>
          <p:spPr>
            <a:xfrm rot="5400000">
              <a:off x="3736233" y="1751874"/>
              <a:ext cx="227392" cy="1156110"/>
            </a:xfrm>
            <a:prstGeom prst="leftBrace">
              <a:avLst>
                <a:gd name="adj1" fmla="val 51183"/>
                <a:gd name="adj2" fmla="val 50000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左大括号 23"/>
            <p:cNvSpPr/>
            <p:nvPr userDrawn="1"/>
          </p:nvSpPr>
          <p:spPr>
            <a:xfrm rot="5400000">
              <a:off x="5887737" y="1050984"/>
              <a:ext cx="227392" cy="2557890"/>
            </a:xfrm>
            <a:prstGeom prst="leftBrace">
              <a:avLst>
                <a:gd name="adj1" fmla="val 51183"/>
                <a:gd name="adj2" fmla="val 50000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左大括号 24"/>
            <p:cNvSpPr/>
            <p:nvPr userDrawn="1"/>
          </p:nvSpPr>
          <p:spPr>
            <a:xfrm rot="5400000">
              <a:off x="7941572" y="1751874"/>
              <a:ext cx="227392" cy="1156110"/>
            </a:xfrm>
            <a:prstGeom prst="leftBrace">
              <a:avLst>
                <a:gd name="adj1" fmla="val 51183"/>
                <a:gd name="adj2" fmla="val 50000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左大括号 25"/>
            <p:cNvSpPr/>
            <p:nvPr userDrawn="1"/>
          </p:nvSpPr>
          <p:spPr>
            <a:xfrm rot="5400000">
              <a:off x="1605452" y="1079093"/>
              <a:ext cx="227392" cy="2501673"/>
            </a:xfrm>
            <a:prstGeom prst="leftBrace">
              <a:avLst>
                <a:gd name="adj1" fmla="val 51183"/>
                <a:gd name="adj2" fmla="val 50000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左大括号 26"/>
            <p:cNvSpPr/>
            <p:nvPr userDrawn="1"/>
          </p:nvSpPr>
          <p:spPr>
            <a:xfrm rot="5400000" flipH="1">
              <a:off x="4342828" y="632797"/>
              <a:ext cx="415982" cy="8165010"/>
            </a:xfrm>
            <a:prstGeom prst="leftBrace">
              <a:avLst>
                <a:gd name="adj1" fmla="val 51183"/>
                <a:gd name="adj2" fmla="val 50000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内容占位符 4"/>
            <p:cNvSpPr txBox="1"/>
            <p:nvPr userDrawn="1"/>
          </p:nvSpPr>
          <p:spPr>
            <a:xfrm>
              <a:off x="468314" y="5008949"/>
              <a:ext cx="8203430" cy="42520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42900" algn="l" defTabSz="9144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–"/>
                <a:defRPr sz="16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</a:rPr>
                <a:t>2003</a:t>
              </a: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</a:rPr>
                <a:t>版本配色方案 </a:t>
              </a:r>
              <a:r>
                <a:rPr lang="zh-CN" altLang="en-US" sz="1600" b="1" dirty="0" smtClean="0"/>
                <a:t>（</a:t>
              </a:r>
              <a:r>
                <a:rPr lang="en-US" altLang="zh-CN" sz="1600" b="1" dirty="0" smtClean="0"/>
                <a:t>8</a:t>
              </a:r>
              <a:r>
                <a:rPr lang="zh-CN" altLang="en-US" sz="1600" b="1" dirty="0" smtClean="0"/>
                <a:t>种配色）</a:t>
              </a:r>
              <a:endParaRPr lang="zh-CN" altLang="en-US" sz="1600" b="1" dirty="0"/>
            </a:p>
          </p:txBody>
        </p:sp>
        <p:sp>
          <p:nvSpPr>
            <p:cNvPr id="29" name="TextBox 28"/>
            <p:cNvSpPr txBox="1"/>
            <p:nvPr userDrawn="1"/>
          </p:nvSpPr>
          <p:spPr>
            <a:xfrm>
              <a:off x="1305749" y="1916832"/>
              <a:ext cx="889987" cy="277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文字与背景</a:t>
              </a:r>
              <a:endParaRPr lang="zh-CN" altLang="en-US" sz="105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 userDrawn="1"/>
          </p:nvSpPr>
          <p:spPr>
            <a:xfrm>
              <a:off x="3555616" y="1916832"/>
              <a:ext cx="588624" cy="269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常用色</a:t>
              </a:r>
              <a:endParaRPr lang="zh-CN" altLang="en-US" sz="105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 userDrawn="1"/>
          </p:nvSpPr>
          <p:spPr>
            <a:xfrm>
              <a:off x="5707120" y="1916832"/>
              <a:ext cx="588624" cy="269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辅助色</a:t>
              </a:r>
              <a:endParaRPr lang="zh-CN" altLang="en-US" sz="105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2" name="TextBox 31"/>
            <p:cNvSpPr txBox="1"/>
            <p:nvPr userDrawn="1"/>
          </p:nvSpPr>
          <p:spPr>
            <a:xfrm>
              <a:off x="7729242" y="1916832"/>
              <a:ext cx="588623" cy="269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链接色</a:t>
              </a:r>
              <a:endParaRPr lang="zh-CN" altLang="en-US" sz="105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3" name="直接连接符 32"/>
            <p:cNvCxnSpPr>
              <a:stCxn id="11" idx="7"/>
              <a:endCxn id="11" idx="3"/>
            </p:cNvCxnSpPr>
            <p:nvPr userDrawn="1"/>
          </p:nvCxnSpPr>
          <p:spPr>
            <a:xfrm flipH="1">
              <a:off x="542130" y="2638721"/>
              <a:ext cx="356422" cy="356422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12" idx="7"/>
              <a:endCxn id="12" idx="3"/>
            </p:cNvCxnSpPr>
            <p:nvPr userDrawn="1"/>
          </p:nvCxnSpPr>
          <p:spPr>
            <a:xfrm flipH="1">
              <a:off x="1243020" y="2638721"/>
              <a:ext cx="356422" cy="356422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13" idx="7"/>
              <a:endCxn id="13" idx="3"/>
            </p:cNvCxnSpPr>
            <p:nvPr userDrawn="1"/>
          </p:nvCxnSpPr>
          <p:spPr>
            <a:xfrm flipH="1">
              <a:off x="1943910" y="2638721"/>
              <a:ext cx="356422" cy="356422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14" idx="7"/>
              <a:endCxn id="14" idx="3"/>
            </p:cNvCxnSpPr>
            <p:nvPr userDrawn="1"/>
          </p:nvCxnSpPr>
          <p:spPr>
            <a:xfrm flipH="1">
              <a:off x="2644800" y="2638721"/>
              <a:ext cx="356422" cy="356422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 userDrawn="1"/>
          </p:nvSpPr>
          <p:spPr>
            <a:xfrm>
              <a:off x="468314" y="5610918"/>
              <a:ext cx="8203430" cy="77083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7843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 b="1" dirty="0" smtClean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配色规则：</a:t>
              </a:r>
              <a:endParaRPr lang="en-US" altLang="zh-CN" sz="8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通常情况下，配色方案中的前四种色彩文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——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“字与背景色”固定不变。常用色与模板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/logo/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企业标准色一致。辅助色可根据对色彩的要求进行调整。链接色可根据需求进行调整。</a:t>
              </a:r>
              <a:endPara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配色方案的编辑：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07/10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版本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【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设计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】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菜单中 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Wingdings" panose="05000000000000000000" pitchFamily="2" charset="2"/>
                </a:rPr>
                <a:t>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【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颜色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】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中修改；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版本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【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格式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】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菜单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Wingdings" panose="05000000000000000000" pitchFamily="2" charset="2"/>
                </a:rPr>
                <a:t>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【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幻灯片设计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】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Wingdings" panose="05000000000000000000" pitchFamily="2" charset="2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Wingdings" panose="05000000000000000000" pitchFamily="2" charset="2"/>
                </a:rPr>
                <a:t>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【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配色方案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】</a:t>
              </a:r>
              <a:endPara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8" name="椭圆 37"/>
            <p:cNvSpPr/>
            <p:nvPr userDrawn="1"/>
          </p:nvSpPr>
          <p:spPr bwMode="auto">
            <a:xfrm>
              <a:off x="468313" y="3778814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0" tIns="0" rIns="0" bIns="0" numCol="1" rtlCol="0" anchor="ctr" anchorCtr="0" compatLnSpc="1"/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1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9" name="椭圆 38"/>
            <p:cNvSpPr/>
            <p:nvPr userDrawn="1"/>
          </p:nvSpPr>
          <p:spPr bwMode="auto">
            <a:xfrm>
              <a:off x="1169203" y="3778814"/>
              <a:ext cx="504056" cy="5040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0" tIns="0" rIns="0" bIns="0" numCol="1" rtlCol="0" anchor="ctr" anchorCtr="0" compatLnSpc="1"/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2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0" name="椭圆 39"/>
            <p:cNvSpPr/>
            <p:nvPr userDrawn="1"/>
          </p:nvSpPr>
          <p:spPr bwMode="auto">
            <a:xfrm>
              <a:off x="1870093" y="3778814"/>
              <a:ext cx="504056" cy="50405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0" tIns="0" rIns="0" bIns="0" numCol="1" rtlCol="0" anchor="ctr" anchorCtr="0" compatLnSpc="1"/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3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1" name="椭圆 40"/>
            <p:cNvSpPr/>
            <p:nvPr userDrawn="1"/>
          </p:nvSpPr>
          <p:spPr bwMode="auto">
            <a:xfrm>
              <a:off x="2570983" y="3778814"/>
              <a:ext cx="504056" cy="50405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0" tIns="0" rIns="0" bIns="0" numCol="1" rtlCol="0" anchor="ctr" anchorCtr="0" compatLnSpc="1"/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4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cxnSp>
          <p:nvCxnSpPr>
            <p:cNvPr id="42" name="直接连接符 41"/>
            <p:cNvCxnSpPr>
              <a:stCxn id="38" idx="7"/>
              <a:endCxn id="38" idx="3"/>
            </p:cNvCxnSpPr>
            <p:nvPr userDrawn="1"/>
          </p:nvCxnSpPr>
          <p:spPr>
            <a:xfrm flipH="1">
              <a:off x="542130" y="3852631"/>
              <a:ext cx="356422" cy="356422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9" idx="7"/>
              <a:endCxn id="39" idx="3"/>
            </p:cNvCxnSpPr>
            <p:nvPr userDrawn="1"/>
          </p:nvCxnSpPr>
          <p:spPr>
            <a:xfrm flipH="1">
              <a:off x="1243020" y="3852631"/>
              <a:ext cx="356422" cy="356422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stCxn id="40" idx="7"/>
              <a:endCxn id="40" idx="3"/>
            </p:cNvCxnSpPr>
            <p:nvPr userDrawn="1"/>
          </p:nvCxnSpPr>
          <p:spPr>
            <a:xfrm flipH="1">
              <a:off x="1943910" y="3852631"/>
              <a:ext cx="356422" cy="356422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41" idx="7"/>
              <a:endCxn id="41" idx="3"/>
            </p:cNvCxnSpPr>
            <p:nvPr userDrawn="1"/>
          </p:nvCxnSpPr>
          <p:spPr>
            <a:xfrm flipH="1">
              <a:off x="2644800" y="3852631"/>
              <a:ext cx="356422" cy="356422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6" name="椭圆 45"/>
            <p:cNvSpPr/>
            <p:nvPr userDrawn="1"/>
          </p:nvSpPr>
          <p:spPr bwMode="auto">
            <a:xfrm>
              <a:off x="3271873" y="3778814"/>
              <a:ext cx="504056" cy="5040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0" tIns="0" rIns="0" bIns="0" numCol="1" rtlCol="0" anchor="ctr" anchorCtr="0" compatLnSpc="1"/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5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7" name="椭圆 46"/>
            <p:cNvSpPr/>
            <p:nvPr userDrawn="1"/>
          </p:nvSpPr>
          <p:spPr bwMode="auto">
            <a:xfrm>
              <a:off x="3972763" y="3778814"/>
              <a:ext cx="504056" cy="5040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0" tIns="0" rIns="0" bIns="0" numCol="1" rtlCol="0" anchor="ctr" anchorCtr="0" compatLnSpc="1"/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6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8" name="椭圆 47"/>
            <p:cNvSpPr/>
            <p:nvPr userDrawn="1"/>
          </p:nvSpPr>
          <p:spPr bwMode="auto">
            <a:xfrm>
              <a:off x="7477213" y="3778814"/>
              <a:ext cx="504056" cy="5040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0" tIns="0" rIns="0" bIns="0" numCol="1" rtlCol="0" anchor="ctr" anchorCtr="0" compatLnSpc="1"/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7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9" name="椭圆 48"/>
            <p:cNvSpPr/>
            <p:nvPr userDrawn="1"/>
          </p:nvSpPr>
          <p:spPr bwMode="auto">
            <a:xfrm>
              <a:off x="8178102" y="3778814"/>
              <a:ext cx="504056" cy="50405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txBody>
            <a:bodyPr vert="horz" wrap="square" lIns="0" tIns="0" rIns="0" bIns="0" numCol="1" rtlCol="0" anchor="ctr" anchorCtr="0" compatLnSpc="1"/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8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59" name="内容占位符 4"/>
            <p:cNvSpPr txBox="1"/>
            <p:nvPr userDrawn="1"/>
          </p:nvSpPr>
          <p:spPr>
            <a:xfrm>
              <a:off x="468314" y="1227376"/>
              <a:ext cx="8203430" cy="42520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42900" algn="l" defTabSz="9144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–"/>
                <a:defRPr sz="16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b="1" dirty="0" smtClean="0">
                  <a:solidFill>
                    <a:schemeClr val="bg1">
                      <a:lumMod val="50000"/>
                    </a:schemeClr>
                  </a:solidFill>
                </a:rPr>
                <a:t>2007/2010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</a:rPr>
                <a:t>版本配色方案 </a:t>
              </a:r>
              <a:r>
                <a:rPr lang="zh-CN" altLang="en-US" sz="1600" b="1" dirty="0" smtClean="0"/>
                <a:t>（</a:t>
              </a:r>
              <a:r>
                <a:rPr lang="en-US" altLang="zh-CN" sz="1600" b="1" dirty="0" smtClean="0"/>
                <a:t>12</a:t>
              </a:r>
              <a:r>
                <a:rPr lang="zh-CN" altLang="en-US" sz="1600" b="1" dirty="0" smtClean="0"/>
                <a:t>种配色）</a:t>
              </a:r>
              <a:endParaRPr lang="zh-CN" altLang="en-US" sz="1600" b="1" dirty="0"/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E:\PAT 图片资源素材\PPT\待整理\精选 0 (13)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9" r="33230" b="6423"/>
          <a:stretch>
            <a:fillRect/>
          </a:stretch>
        </p:blipFill>
        <p:spPr bwMode="auto">
          <a:xfrm>
            <a:off x="3851921" y="0"/>
            <a:ext cx="529208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1"/>
          <p:cNvSpPr>
            <a:spLocks noChangeArrowheads="1"/>
          </p:cNvSpPr>
          <p:nvPr userDrawn="1"/>
        </p:nvSpPr>
        <p:spPr bwMode="auto">
          <a:xfrm>
            <a:off x="0" y="6864350"/>
            <a:ext cx="9144000" cy="287338"/>
          </a:xfrm>
          <a:prstGeom prst="rect">
            <a:avLst/>
          </a:prstGeom>
          <a:solidFill>
            <a:srgbClr val="BBBFC3">
              <a:alpha val="0"/>
            </a:srgbClr>
          </a:solidFill>
          <a:ln>
            <a:noFill/>
          </a:ln>
        </p:spPr>
        <p:txBody>
          <a:bodyPr anchor="ctr"/>
          <a:lstStyle/>
          <a:p>
            <a:pPr marL="622300" lvl="0"/>
            <a:endParaRPr lang="en-US" altLang="zh-CN" sz="1100" dirty="0">
              <a:cs typeface="Arial" panose="020B0604020202020204" pitchFamily="34" charset="0"/>
            </a:endParaRPr>
          </a:p>
        </p:txBody>
      </p:sp>
      <p:sp>
        <p:nvSpPr>
          <p:cNvPr id="13" name="Rectangle 5">
            <a:hlinkClick r:id="rId3"/>
          </p:cNvPr>
          <p:cNvSpPr txBox="1">
            <a:spLocks noChangeArrowheads="1"/>
          </p:cNvSpPr>
          <p:nvPr userDrawn="1"/>
        </p:nvSpPr>
        <p:spPr bwMode="gray">
          <a:xfrm>
            <a:off x="0" y="5886624"/>
            <a:ext cx="3347367" cy="504527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49000"/>
                </a:schemeClr>
              </a:gs>
              <a:gs pos="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lIns="144000" rIns="50400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marL="355600" indent="0" algn="l" eaLnBrk="0" hangingPunct="0">
              <a:spcBef>
                <a:spcPct val="60000"/>
              </a:spcBef>
              <a:buClr>
                <a:schemeClr val="accent1"/>
              </a:buClr>
            </a:pPr>
            <a:endParaRPr lang="en-US" altLang="zh-CN" sz="1400" i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png"/><Relationship Id="rId11" Type="http://schemas.openxmlformats.org/officeDocument/2006/relationships/hyperlink" Target="http://www.cqu.edu.cn/" TargetMode="External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5" descr="E:\PAT 图片资源素材\PPT\待整理\精选 0 (13).jpg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 r="20205" b="3263"/>
          <a:stretch>
            <a:fillRect/>
          </a:stretch>
        </p:blipFill>
        <p:spPr bwMode="auto">
          <a:xfrm rot="10800000" flipH="1" flipV="1">
            <a:off x="5353149" y="765173"/>
            <a:ext cx="3790851" cy="609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梯形 34"/>
          <p:cNvSpPr/>
          <p:nvPr userDrawn="1"/>
        </p:nvSpPr>
        <p:spPr bwMode="auto">
          <a:xfrm rot="16200000">
            <a:off x="4178903" y="-4199923"/>
            <a:ext cx="786193" cy="9144000"/>
          </a:xfrm>
          <a:prstGeom prst="trapezoid">
            <a:avLst>
              <a:gd name="adj" fmla="val 0"/>
            </a:avLst>
          </a:prstGeom>
          <a:gradFill flip="none" rotWithShape="1">
            <a:gsLst>
              <a:gs pos="73000">
                <a:srgbClr val="FFFF00">
                  <a:lumMod val="0"/>
                  <a:lumOff val="100000"/>
                  <a:alpha val="47000"/>
                </a:srgbClr>
              </a:gs>
              <a:gs pos="90000">
                <a:srgbClr val="039ABD">
                  <a:alpha val="12000"/>
                </a:srgbClr>
              </a:gs>
              <a:gs pos="100000">
                <a:srgbClr val="92D050">
                  <a:lumMod val="0"/>
                  <a:alpha val="0"/>
                </a:srgbClr>
              </a:gs>
              <a:gs pos="47000">
                <a:srgbClr val="92D050">
                  <a:alpha val="0"/>
                </a:srgbClr>
              </a:gs>
              <a:gs pos="9000">
                <a:srgbClr val="FFC000">
                  <a:alpha val="59000"/>
                </a:srgbClr>
              </a:gs>
            </a:gsLst>
            <a:lin ang="5400000" scaled="0"/>
            <a:tileRect/>
          </a:gradFill>
          <a:ln>
            <a:noFill/>
          </a:ln>
          <a:effectLst>
            <a:outerShdw blurRad="381000" dist="1143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 bwMode="auto">
          <a:xfrm>
            <a:off x="0" y="765175"/>
            <a:ext cx="8675688" cy="561657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"/>
          </p:nvPr>
        </p:nvSpPr>
        <p:spPr>
          <a:xfrm flipH="1">
            <a:off x="468313" y="981076"/>
            <a:ext cx="8207375" cy="5400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矩形 11"/>
          <p:cNvSpPr>
            <a:spLocks noChangeArrowheads="1"/>
          </p:cNvSpPr>
          <p:nvPr userDrawn="1"/>
        </p:nvSpPr>
        <p:spPr bwMode="auto">
          <a:xfrm>
            <a:off x="0" y="6864350"/>
            <a:ext cx="9144000" cy="287338"/>
          </a:xfrm>
          <a:prstGeom prst="rect">
            <a:avLst/>
          </a:prstGeom>
          <a:solidFill>
            <a:srgbClr val="BBBFC3">
              <a:alpha val="0"/>
            </a:srgbClr>
          </a:solidFill>
          <a:ln>
            <a:noFill/>
          </a:ln>
        </p:spPr>
        <p:txBody>
          <a:bodyPr anchor="ctr"/>
          <a:lstStyle/>
          <a:p>
            <a:pPr marL="622300"/>
            <a:endParaRPr lang="en-US" altLang="zh-CN" sz="11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2"/>
          </p:nvPr>
        </p:nvSpPr>
        <p:spPr>
          <a:xfrm>
            <a:off x="6530976" y="6453188"/>
            <a:ext cx="2133600" cy="26828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68313" y="6453188"/>
            <a:ext cx="1007343" cy="268287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7" name="Picture 2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838" y="6381750"/>
            <a:ext cx="8188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5968"/>
            <a:ext cx="8666164" cy="12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标题占位符 12"/>
          <p:cNvSpPr>
            <a:spLocks noGrp="1"/>
          </p:cNvSpPr>
          <p:nvPr>
            <p:ph type="title"/>
          </p:nvPr>
        </p:nvSpPr>
        <p:spPr>
          <a:xfrm>
            <a:off x="477838" y="188641"/>
            <a:ext cx="7078190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25602" name="Picture 2" descr="http://www.cqu.edu.cn/Sites/CQUmain/Themes/Default/Images/logo.png">
            <a:hlinkClick r:id="rId11" tooltip="重庆大学"/>
          </p:cNvPr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876256" y="66378"/>
            <a:ext cx="1748206" cy="55431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j-ea"/>
          <a:cs typeface="+mn-cs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j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1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wmf"/><Relationship Id="rId1" Type="http://schemas.openxmlformats.org/officeDocument/2006/relationships/oleObject" Target="../embeddings/oleObject2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wmf"/><Relationship Id="rId1" Type="http://schemas.openxmlformats.org/officeDocument/2006/relationships/oleObject" Target="../embeddings/oleObject3.bin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tags" Target="../tags/tag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tags" Target="../tags/tag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62.wdp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tags" Target="../tags/tag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hyperlink" Target="http://www.cqu.edu.cn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536" y="1916832"/>
            <a:ext cx="5328592" cy="639678"/>
          </a:xfrm>
        </p:spPr>
        <p:txBody>
          <a:bodyPr>
            <a:noAutofit/>
          </a:bodyPr>
          <a:lstStyle/>
          <a:p>
            <a:pPr marL="342900" lvl="0" indent="-342900" fontAlgn="base">
              <a:lnSpc>
                <a:spcPct val="110000"/>
              </a:lnSpc>
              <a:spcAft>
                <a:spcPct val="0"/>
              </a:spcAft>
            </a:pPr>
            <a:r>
              <a:rPr lang="en-US" altLang="zh-CN" sz="5400" kern="0" dirty="0" smtClean="0">
                <a:solidFill>
                  <a:srgbClr val="C00000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Java</a:t>
            </a:r>
            <a:r>
              <a:rPr lang="zh-CN" altLang="en-US" sz="5400" kern="0" dirty="0" smtClean="0">
                <a:solidFill>
                  <a:srgbClr val="C00000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程序设计</a:t>
            </a:r>
            <a:endParaRPr lang="en-US" altLang="zh-CN" sz="5400" kern="0" dirty="0">
              <a:solidFill>
                <a:srgbClr val="C00000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123728" y="3284984"/>
            <a:ext cx="4320480" cy="576064"/>
          </a:xfrm>
        </p:spPr>
        <p:txBody>
          <a:bodyPr>
            <a:noAutofit/>
          </a:bodyPr>
          <a:lstStyle/>
          <a:p>
            <a:pPr lvl="0" algn="r"/>
            <a:r>
              <a:rPr lang="zh-CN" altLang="en-US" sz="3600" b="1" dirty="0" smtClean="0"/>
              <a:t>第</a:t>
            </a:r>
            <a:r>
              <a:rPr lang="en-US" altLang="zh-CN" sz="3600" b="1" dirty="0" smtClean="0"/>
              <a:t>5</a:t>
            </a:r>
            <a:r>
              <a:rPr lang="zh-CN" altLang="en-US" sz="3600" b="1" dirty="0" smtClean="0"/>
              <a:t>章  继承与多态</a:t>
            </a:r>
            <a:endParaRPr lang="en-US" altLang="zh-CN" sz="3600" b="1" dirty="0"/>
          </a:p>
        </p:txBody>
      </p:sp>
      <p:sp>
        <p:nvSpPr>
          <p:cNvPr id="5" name="矩形 4"/>
          <p:cNvSpPr/>
          <p:nvPr/>
        </p:nvSpPr>
        <p:spPr>
          <a:xfrm>
            <a:off x="8172400" y="16351"/>
            <a:ext cx="64807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关键字</a:t>
            </a:r>
            <a:r>
              <a:rPr lang="en-US" altLang="zh-CN" dirty="0" smtClean="0"/>
              <a:t>this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dirty="0" smtClean="0"/>
              <a:t>this</a:t>
            </a:r>
            <a:r>
              <a:rPr lang="zh-CN" altLang="zh-CN" dirty="0" smtClean="0"/>
              <a:t>表示当前对象的引用，当局部变量和类的成员变量同名时，</a:t>
            </a:r>
            <a:r>
              <a:rPr lang="zh-CN" altLang="en-US" dirty="0" smtClean="0"/>
              <a:t>在</a:t>
            </a:r>
            <a:r>
              <a:rPr lang="zh-CN" altLang="zh-CN" dirty="0" smtClean="0"/>
              <a:t>局部变量作用区域内成员变量</a:t>
            </a:r>
            <a:r>
              <a:rPr lang="zh-CN" altLang="en-US" dirty="0" smtClean="0"/>
              <a:t>会</a:t>
            </a:r>
            <a:r>
              <a:rPr lang="zh-CN" altLang="zh-CN" dirty="0" smtClean="0"/>
              <a:t>被隐藏，</a:t>
            </a:r>
            <a:r>
              <a:rPr lang="zh-CN" altLang="en-US" dirty="0" smtClean="0"/>
              <a:t>这时可以</a:t>
            </a:r>
            <a:r>
              <a:rPr lang="zh-CN" altLang="zh-CN" dirty="0" smtClean="0"/>
              <a:t>使用</a:t>
            </a:r>
            <a:r>
              <a:rPr lang="en-US" altLang="zh-CN" dirty="0" smtClean="0"/>
              <a:t>this</a:t>
            </a:r>
            <a:r>
              <a:rPr lang="zh-CN" altLang="zh-CN" dirty="0" smtClean="0"/>
              <a:t>来指明</a:t>
            </a:r>
            <a:r>
              <a:rPr lang="zh-CN" altLang="en-US" dirty="0" smtClean="0"/>
              <a:t>当前对象。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55576" y="2852936"/>
            <a:ext cx="8221526" cy="3168352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类型转换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sz="2200" dirty="0" smtClean="0"/>
              <a:t>Java</a:t>
            </a:r>
            <a:r>
              <a:rPr lang="zh-CN" altLang="zh-CN" sz="2200" dirty="0" smtClean="0"/>
              <a:t>支持父类和子类对象之间的类型转换，如果是子类对象转换为父类，可进行</a:t>
            </a:r>
            <a:r>
              <a:rPr lang="zh-CN" altLang="en-US" sz="2200" dirty="0" smtClean="0"/>
              <a:t>显式</a:t>
            </a:r>
            <a:r>
              <a:rPr lang="zh-CN" altLang="zh-CN" sz="2200" dirty="0" smtClean="0"/>
              <a:t>转换或隐式转换</a:t>
            </a:r>
            <a:r>
              <a:rPr lang="zh-CN" altLang="en-US" sz="2200" dirty="0" smtClean="0"/>
              <a:t>。</a:t>
            </a:r>
            <a:endParaRPr lang="en-US" altLang="zh-CN" sz="2200" dirty="0" smtClean="0"/>
          </a:p>
          <a:p>
            <a:r>
              <a:rPr lang="zh-CN" altLang="zh-CN" sz="2200" dirty="0" smtClean="0"/>
              <a:t>如果是父类对象转换成子类，编译器首先要检查这种转换的可行性，如果可行，则必须进行</a:t>
            </a:r>
            <a:r>
              <a:rPr lang="zh-CN" altLang="en-US" sz="2200" dirty="0" smtClean="0"/>
              <a:t>显式</a:t>
            </a:r>
            <a:r>
              <a:rPr lang="zh-CN" altLang="zh-CN" sz="2200" dirty="0" smtClean="0"/>
              <a:t>转换</a:t>
            </a:r>
            <a:r>
              <a:rPr lang="zh-CN" altLang="en-US" sz="2200" dirty="0" smtClean="0"/>
              <a:t>。 格式如下：</a:t>
            </a:r>
            <a:endParaRPr lang="en-US" altLang="zh-CN" sz="2200" dirty="0" smtClean="0"/>
          </a:p>
          <a:p>
            <a:pPr>
              <a:buNone/>
            </a:pPr>
            <a:r>
              <a:rPr lang="en-US" altLang="zh-CN" sz="2000" dirty="0" smtClean="0"/>
              <a:t>                                  </a:t>
            </a:r>
            <a:r>
              <a:rPr lang="zh-CN" altLang="zh-CN" sz="2000" dirty="0" smtClean="0"/>
              <a:t>（类名）</a:t>
            </a:r>
            <a:r>
              <a:rPr lang="en-US" altLang="zh-CN" sz="2000" dirty="0" smtClean="0"/>
              <a:t> </a:t>
            </a:r>
            <a:r>
              <a:rPr lang="zh-CN" altLang="zh-CN" sz="2000" dirty="0" smtClean="0"/>
              <a:t>对象名</a:t>
            </a:r>
            <a:endParaRPr lang="zh-CN" altLang="zh-CN" sz="2000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80914" y="3778349"/>
            <a:ext cx="226695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9123" y="3282652"/>
            <a:ext cx="4505325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对象类型的确定 </a:t>
            </a:r>
            <a:r>
              <a:rPr lang="en-US" altLang="zh-CN" dirty="0" err="1" smtClean="0"/>
              <a:t>instanceof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dirty="0" smtClean="0"/>
              <a:t> CB extends CA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  CA   a  =new CB();</a:t>
            </a:r>
            <a:endParaRPr lang="en-US" altLang="zh-CN" dirty="0"/>
          </a:p>
          <a:p>
            <a:r>
              <a:rPr lang="en-US" altLang="zh-CN" dirty="0" smtClean="0"/>
              <a:t>a   </a:t>
            </a:r>
            <a:r>
              <a:rPr lang="en-US" altLang="zh-CN" dirty="0" err="1" smtClean="0"/>
              <a:t>instanceof</a:t>
            </a:r>
            <a:r>
              <a:rPr lang="en-US" altLang="zh-CN" dirty="0" smtClean="0"/>
              <a:t>  CB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true   or  false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子类与父类构造函数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468312" y="765175"/>
            <a:ext cx="8207376" cy="59563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/>
          <a:p>
            <a:pPr marL="514350" lvl="0" indent="-514350">
              <a:lnSpc>
                <a:spcPct val="80000"/>
              </a:lnSpc>
              <a:spcBef>
                <a:spcPts val="1000"/>
              </a:spcBef>
              <a:buClrTx/>
              <a:buSzTx/>
              <a:buFont typeface="+mj-lt"/>
              <a:buAutoNum type="arabicPeriod"/>
              <a:defRPr/>
            </a:pPr>
            <a:r>
              <a:rPr lang="en-US" altLang="zh-CN" sz="2800" dirty="0"/>
              <a:t>class Mammal{</a:t>
            </a:r>
            <a:endParaRPr lang="en-US" altLang="zh-CN" sz="2800" dirty="0"/>
          </a:p>
          <a:p>
            <a:pPr marL="514350" lvl="0" indent="-514350">
              <a:lnSpc>
                <a:spcPct val="80000"/>
              </a:lnSpc>
              <a:spcBef>
                <a:spcPts val="1000"/>
              </a:spcBef>
              <a:buClrTx/>
              <a:buSzTx/>
              <a:buFont typeface="+mj-lt"/>
              <a:buAutoNum type="arabicPeriod"/>
              <a:defRPr/>
            </a:pPr>
            <a:r>
              <a:rPr lang="en-US" altLang="zh-CN" sz="2800" dirty="0"/>
              <a:t>      Mammal(){  </a:t>
            </a:r>
            <a:endParaRPr lang="en-US" altLang="zh-CN" sz="2800" dirty="0"/>
          </a:p>
          <a:p>
            <a:pPr marL="514350" lvl="0" indent="-514350">
              <a:lnSpc>
                <a:spcPct val="80000"/>
              </a:lnSpc>
              <a:spcBef>
                <a:spcPts val="1000"/>
              </a:spcBef>
              <a:buClrTx/>
              <a:buSzTx/>
              <a:buFont typeface="+mj-lt"/>
              <a:buAutoNum type="arabicPeriod"/>
              <a:defRPr/>
            </a:pPr>
            <a:r>
              <a:rPr lang="en-US" altLang="zh-CN" sz="2800" dirty="0"/>
              <a:t>                 System.out.println("Four");       </a:t>
            </a:r>
            <a:endParaRPr lang="en-US" altLang="zh-CN" sz="2800" dirty="0"/>
          </a:p>
          <a:p>
            <a:pPr marL="514350" lvl="0" indent="-514350">
              <a:lnSpc>
                <a:spcPct val="80000"/>
              </a:lnSpc>
              <a:spcBef>
                <a:spcPts val="1000"/>
              </a:spcBef>
              <a:buClrTx/>
              <a:buSzTx/>
              <a:buFont typeface="+mj-lt"/>
              <a:buAutoNum type="arabicPeriod"/>
              <a:defRPr/>
            </a:pPr>
            <a:r>
              <a:rPr lang="en-US" altLang="zh-CN" sz="2800" dirty="0"/>
              <a:t>                      }</a:t>
            </a:r>
            <a:endParaRPr lang="en-US" altLang="zh-CN" sz="2800" dirty="0"/>
          </a:p>
          <a:p>
            <a:pPr marL="514350" lvl="0" indent="-514350">
              <a:lnSpc>
                <a:spcPct val="80000"/>
              </a:lnSpc>
              <a:spcBef>
                <a:spcPts val="1000"/>
              </a:spcBef>
              <a:buClrTx/>
              <a:buSzTx/>
              <a:buFont typeface="+mj-lt"/>
              <a:buAutoNum type="arabicPeriod"/>
              <a:defRPr/>
            </a:pPr>
            <a:r>
              <a:rPr lang="en-US" altLang="zh-CN" sz="2800" dirty="0"/>
              <a:t>      public void ears()  {  </a:t>
            </a:r>
            <a:endParaRPr lang="en-US" altLang="zh-CN" sz="2800" dirty="0"/>
          </a:p>
          <a:p>
            <a:pPr marL="514350" lvl="0" indent="-514350">
              <a:lnSpc>
                <a:spcPct val="80000"/>
              </a:lnSpc>
              <a:spcBef>
                <a:spcPts val="1000"/>
              </a:spcBef>
              <a:buClrTx/>
              <a:buSzTx/>
              <a:buFont typeface="+mj-lt"/>
              <a:buAutoNum type="arabicPeriod"/>
              <a:defRPr/>
            </a:pPr>
            <a:r>
              <a:rPr lang="en-US" altLang="zh-CN" sz="2800" dirty="0"/>
              <a:t>                  System.out.println("Two");   </a:t>
            </a:r>
            <a:endParaRPr lang="en-US" altLang="zh-CN" sz="2800" dirty="0"/>
          </a:p>
          <a:p>
            <a:pPr marL="514350" lvl="0" indent="-514350">
              <a:lnSpc>
                <a:spcPct val="80000"/>
              </a:lnSpc>
              <a:spcBef>
                <a:spcPts val="1000"/>
              </a:spcBef>
              <a:buClrTx/>
              <a:buSzTx/>
              <a:buFont typeface="+mj-lt"/>
              <a:buAutoNum type="arabicPeriod"/>
              <a:defRPr/>
            </a:pPr>
            <a:r>
              <a:rPr lang="en-US" altLang="zh-CN" sz="2800" dirty="0"/>
              <a:t>                    }</a:t>
            </a:r>
            <a:endParaRPr lang="en-US" altLang="zh-CN" sz="2800" dirty="0"/>
          </a:p>
          <a:p>
            <a:pPr marL="514350" lvl="0" indent="-514350">
              <a:lnSpc>
                <a:spcPct val="80000"/>
              </a:lnSpc>
              <a:spcBef>
                <a:spcPts val="1000"/>
              </a:spcBef>
              <a:buClrTx/>
              <a:buSzTx/>
              <a:buFont typeface="+mj-lt"/>
              <a:buAutoNum type="arabicPeriod"/>
              <a:defRPr/>
            </a:pPr>
            <a:r>
              <a:rPr lang="en-US" altLang="zh-CN" sz="2800" dirty="0"/>
              <a:t> }</a:t>
            </a:r>
            <a:endParaRPr lang="en-US" altLang="zh-CN" sz="2800" dirty="0"/>
          </a:p>
          <a:p>
            <a:pPr marL="514350" lvl="0" indent="-514350">
              <a:lnSpc>
                <a:spcPct val="80000"/>
              </a:lnSpc>
              <a:spcBef>
                <a:spcPts val="1000"/>
              </a:spcBef>
              <a:buClrTx/>
              <a:buSzTx/>
              <a:buFont typeface="+mj-lt"/>
              <a:buAutoNum type="arabicPeriod"/>
              <a:defRPr/>
            </a:pPr>
            <a:r>
              <a:rPr lang="en-US" altLang="zh-CN" sz="2800" dirty="0"/>
              <a:t>class Dog extends Mammal{  </a:t>
            </a:r>
            <a:endParaRPr lang="en-US" altLang="zh-CN" sz="2800" dirty="0"/>
          </a:p>
          <a:p>
            <a:pPr marL="514350" lvl="0" indent="-514350">
              <a:lnSpc>
                <a:spcPct val="80000"/>
              </a:lnSpc>
              <a:spcBef>
                <a:spcPts val="1000"/>
              </a:spcBef>
              <a:buClrTx/>
              <a:buSzTx/>
              <a:buFont typeface="+mj-lt"/>
              <a:buAutoNum type="arabicPeriod"/>
              <a:defRPr/>
            </a:pPr>
            <a:r>
              <a:rPr lang="en-US" altLang="zh-CN" sz="2800" dirty="0"/>
              <a:t>      Dog(){  </a:t>
            </a:r>
            <a:endParaRPr lang="en-US" altLang="zh-CN" sz="2800" dirty="0"/>
          </a:p>
          <a:p>
            <a:pPr marL="514350" lvl="0" indent="-514350">
              <a:lnSpc>
                <a:spcPct val="80000"/>
              </a:lnSpc>
              <a:spcBef>
                <a:spcPts val="1000"/>
              </a:spcBef>
              <a:buClrTx/>
              <a:buSzTx/>
              <a:buFont typeface="+mj-lt"/>
              <a:buAutoNum type="arabicPeriod"/>
              <a:defRPr/>
            </a:pPr>
            <a:r>
              <a:rPr lang="en-US" altLang="zh-CN" sz="2800" dirty="0"/>
              <a:t>             </a:t>
            </a:r>
            <a:r>
              <a:rPr lang="en-US" altLang="zh-CN" sz="2800" dirty="0" err="1"/>
              <a:t>super.ears</a:t>
            </a:r>
            <a:r>
              <a:rPr lang="en-US" altLang="zh-CN" sz="2800" dirty="0"/>
              <a:t>();      </a:t>
            </a:r>
            <a:endParaRPr lang="en-US" altLang="zh-CN" sz="2800" dirty="0"/>
          </a:p>
          <a:p>
            <a:pPr marL="514350" lvl="0" indent="-514350">
              <a:lnSpc>
                <a:spcPct val="80000"/>
              </a:lnSpc>
              <a:spcBef>
                <a:spcPts val="1000"/>
              </a:spcBef>
              <a:buClrTx/>
              <a:buSzTx/>
              <a:buFont typeface="+mj-lt"/>
              <a:buAutoNum type="arabicPeriod"/>
              <a:defRPr/>
            </a:pPr>
            <a:r>
              <a:rPr lang="en-US" altLang="zh-CN" sz="2800" dirty="0"/>
              <a:t>             System.out.println("Three");     </a:t>
            </a:r>
            <a:endParaRPr lang="en-US" altLang="zh-CN" sz="2800" dirty="0"/>
          </a:p>
          <a:p>
            <a:pPr marL="514350" lvl="0" indent="-514350">
              <a:lnSpc>
                <a:spcPct val="80000"/>
              </a:lnSpc>
              <a:spcBef>
                <a:spcPts val="1000"/>
              </a:spcBef>
              <a:buClrTx/>
              <a:buSzTx/>
              <a:buFont typeface="+mj-lt"/>
              <a:buAutoNum type="arabicPeriod"/>
              <a:defRPr/>
            </a:pPr>
            <a:r>
              <a:rPr lang="en-US" altLang="zh-CN" sz="2800" dirty="0"/>
              <a:t>             }</a:t>
            </a:r>
            <a:endParaRPr lang="en-US" altLang="zh-CN" sz="2800" dirty="0"/>
          </a:p>
          <a:p>
            <a:pPr marL="514350" lvl="0" indent="-514350">
              <a:lnSpc>
                <a:spcPct val="80000"/>
              </a:lnSpc>
              <a:spcBef>
                <a:spcPts val="1000"/>
              </a:spcBef>
              <a:buClrTx/>
              <a:buSzTx/>
              <a:buFont typeface="+mj-lt"/>
              <a:buAutoNum type="arabicPeriod"/>
              <a:defRPr/>
            </a:pPr>
            <a:r>
              <a:rPr lang="en-US" altLang="zh-CN" sz="2800" dirty="0"/>
              <a:t>}</a:t>
            </a:r>
            <a:endParaRPr lang="en-US" altLang="zh-CN" sz="2800" dirty="0"/>
          </a:p>
          <a:p>
            <a:pPr marL="514350" lvl="0" indent="-514350">
              <a:lnSpc>
                <a:spcPct val="80000"/>
              </a:lnSpc>
              <a:spcBef>
                <a:spcPts val="1000"/>
              </a:spcBef>
              <a:buClrTx/>
              <a:buSzTx/>
              <a:buFont typeface="+mj-lt"/>
              <a:buAutoNum type="arabicPeriod"/>
              <a:defRPr/>
            </a:pPr>
            <a:r>
              <a:rPr lang="en-US" altLang="zh-CN" sz="2800" dirty="0"/>
              <a:t>public class Hotdog extends Dog{</a:t>
            </a:r>
            <a:endParaRPr lang="en-US" altLang="zh-CN" sz="2800" dirty="0"/>
          </a:p>
          <a:p>
            <a:pPr marL="514350" lvl="0" indent="-514350">
              <a:lnSpc>
                <a:spcPct val="80000"/>
              </a:lnSpc>
              <a:spcBef>
                <a:spcPts val="1000"/>
              </a:spcBef>
              <a:buClrTx/>
              <a:buSzTx/>
              <a:buFont typeface="+mj-lt"/>
              <a:buAutoNum type="arabicPeriod"/>
              <a:defRPr/>
            </a:pPr>
            <a:r>
              <a:rPr lang="en-US" altLang="zh-CN" sz="2800" dirty="0"/>
              <a:t>            public static void main(String </a:t>
            </a:r>
            <a:r>
              <a:rPr lang="en-US" altLang="zh-CN" sz="2800" dirty="0" err="1"/>
              <a:t>argv</a:t>
            </a:r>
            <a:r>
              <a:rPr lang="en-US" altLang="zh-CN" sz="2800" dirty="0"/>
              <a:t>[]){ </a:t>
            </a:r>
            <a:endParaRPr lang="en-US" altLang="zh-CN" sz="2800" dirty="0"/>
          </a:p>
          <a:p>
            <a:pPr marL="514350" lvl="0" indent="-514350">
              <a:lnSpc>
                <a:spcPct val="80000"/>
              </a:lnSpc>
              <a:spcBef>
                <a:spcPts val="1000"/>
              </a:spcBef>
              <a:buClrTx/>
              <a:buSzTx/>
              <a:buFont typeface="+mj-lt"/>
              <a:buAutoNum type="arabicPeriod"/>
              <a:defRPr/>
            </a:pPr>
            <a:r>
              <a:rPr lang="en-US" altLang="zh-CN" sz="2800" dirty="0"/>
              <a:t>                      System.out.println("One");     </a:t>
            </a:r>
            <a:endParaRPr lang="en-US" altLang="zh-CN" sz="2800" dirty="0"/>
          </a:p>
          <a:p>
            <a:pPr marL="514350" lvl="0" indent="-514350">
              <a:lnSpc>
                <a:spcPct val="80000"/>
              </a:lnSpc>
              <a:spcBef>
                <a:spcPts val="1000"/>
              </a:spcBef>
              <a:buClrTx/>
              <a:buSzTx/>
              <a:buFont typeface="+mj-lt"/>
              <a:buAutoNum type="arabicPeriod"/>
              <a:defRPr/>
            </a:pPr>
            <a:r>
              <a:rPr lang="en-US" altLang="zh-CN" sz="2800" dirty="0"/>
              <a:t>                      </a:t>
            </a:r>
            <a:r>
              <a:rPr lang="en-US" altLang="zh-CN" sz="2800" dirty="0" smtClean="0"/>
              <a:t>Hotdog </a:t>
            </a:r>
            <a:r>
              <a:rPr lang="en-US" altLang="zh-CN" sz="2800" dirty="0" err="1"/>
              <a:t>hdog</a:t>
            </a:r>
            <a:r>
              <a:rPr lang="en-US" altLang="zh-CN" sz="2800" dirty="0"/>
              <a:t> = new Hotdog(); </a:t>
            </a:r>
            <a:endParaRPr lang="en-US" altLang="zh-CN" sz="2800" dirty="0"/>
          </a:p>
          <a:p>
            <a:pPr marL="514350" lvl="0" indent="-514350">
              <a:lnSpc>
                <a:spcPct val="80000"/>
              </a:lnSpc>
              <a:spcBef>
                <a:spcPts val="1000"/>
              </a:spcBef>
              <a:buClrTx/>
              <a:buSzTx/>
              <a:buFont typeface="+mj-lt"/>
              <a:buAutoNum type="arabicPeriod"/>
              <a:defRPr/>
            </a:pPr>
            <a:r>
              <a:rPr lang="en-US" altLang="zh-CN" sz="2800" dirty="0"/>
              <a:t>            }</a:t>
            </a:r>
            <a:endParaRPr lang="en-US" altLang="zh-CN" sz="2800" dirty="0"/>
          </a:p>
          <a:p>
            <a:pPr marL="514350" lvl="0" indent="-514350">
              <a:lnSpc>
                <a:spcPct val="80000"/>
              </a:lnSpc>
              <a:spcBef>
                <a:spcPts val="1000"/>
              </a:spcBef>
              <a:buClrTx/>
              <a:buSzTx/>
              <a:buFont typeface="+mj-lt"/>
              <a:buAutoNum type="arabicPeriod"/>
              <a:defRPr/>
            </a:pPr>
            <a:r>
              <a:rPr lang="en-US" altLang="zh-CN" sz="2800" dirty="0"/>
              <a:t>}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5436096" y="1196752"/>
            <a:ext cx="3168352" cy="10086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2400" dirty="0" smtClean="0"/>
              <a:t>创建子类对象需要调用父类构造函数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t="31499" r="49798"/>
          <a:stretch>
            <a:fillRect/>
          </a:stretch>
        </p:blipFill>
        <p:spPr>
          <a:xfrm>
            <a:off x="5724128" y="2708920"/>
            <a:ext cx="2118320" cy="15659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Object</a:t>
            </a:r>
            <a:r>
              <a:rPr lang="zh-CN" altLang="en-US" dirty="0" smtClean="0"/>
              <a:t>类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zh-CN" dirty="0" smtClean="0"/>
              <a:t>Java</a:t>
            </a:r>
            <a:r>
              <a:rPr lang="zh-CN" altLang="en-US" dirty="0" smtClean="0"/>
              <a:t>的根类，所有的类都从这里继承</a:t>
            </a:r>
            <a:endParaRPr lang="en-US" altLang="zh-CN" dirty="0" smtClean="0"/>
          </a:p>
          <a:p>
            <a:pPr>
              <a:lnSpc>
                <a:spcPct val="80000"/>
              </a:lnSpc>
            </a:pPr>
            <a:endParaRPr lang="en-US" altLang="zh-CN" dirty="0" smtClean="0"/>
          </a:p>
          <a:p>
            <a:pPr>
              <a:lnSpc>
                <a:spcPct val="80000"/>
              </a:lnSpc>
            </a:pPr>
            <a:r>
              <a:rPr lang="zh-CN" altLang="en-US" dirty="0" smtClean="0"/>
              <a:t>该</a:t>
            </a:r>
            <a:r>
              <a:rPr lang="zh-CN" altLang="en-US" dirty="0"/>
              <a:t>类定义了一些所有对象最基本的状态和行为</a:t>
            </a:r>
            <a:endParaRPr lang="en-US" altLang="zh-CN" dirty="0"/>
          </a:p>
          <a:p>
            <a:pPr>
              <a:lnSpc>
                <a:spcPct val="80000"/>
              </a:lnSpc>
            </a:pPr>
            <a:endParaRPr lang="zh-CN" altLang="en-US" dirty="0"/>
          </a:p>
          <a:p>
            <a:pPr>
              <a:lnSpc>
                <a:spcPct val="100000"/>
              </a:lnSpc>
            </a:pPr>
            <a:r>
              <a:rPr lang="en-US" altLang="zh-CN" dirty="0"/>
              <a:t>equals() :</a:t>
            </a:r>
            <a:r>
              <a:rPr lang="zh-CN" altLang="en-US" dirty="0"/>
              <a:t>比较两个对象（引用）是否相同，如果相同返回</a:t>
            </a:r>
            <a:r>
              <a:rPr lang="en-US" altLang="zh-CN" dirty="0"/>
              <a:t>true,</a:t>
            </a:r>
            <a:r>
              <a:rPr lang="zh-CN" altLang="en-US" dirty="0"/>
              <a:t>否则返回</a:t>
            </a:r>
            <a:r>
              <a:rPr lang="en-US" altLang="zh-CN" dirty="0"/>
              <a:t>false</a:t>
            </a:r>
            <a:r>
              <a:rPr lang="zh-CN" altLang="en-US" dirty="0"/>
              <a:t>。相当于操作符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en-US" altLang="zh-CN" dirty="0"/>
              <a:t>==</a:t>
            </a:r>
            <a:r>
              <a:rPr lang="en-US" altLang="zh-CN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80000"/>
              </a:lnSpc>
            </a:pPr>
            <a:endParaRPr lang="zh-CN" altLang="en-US" dirty="0"/>
          </a:p>
          <a:p>
            <a:pPr>
              <a:lnSpc>
                <a:spcPct val="100000"/>
              </a:lnSpc>
            </a:pPr>
            <a:r>
              <a:rPr lang="en-US" altLang="zh-CN" dirty="0" err="1"/>
              <a:t>getClass</a:t>
            </a:r>
            <a:r>
              <a:rPr lang="en-US" altLang="zh-CN" dirty="0"/>
              <a:t>(): </a:t>
            </a:r>
            <a:r>
              <a:rPr lang="zh-CN" altLang="zh-CN" dirty="0"/>
              <a:t>返回对象运行时所对应的类的表示，从而可得到相应的信息，例如，</a:t>
            </a:r>
            <a:r>
              <a:rPr lang="zh-CN" altLang="en-US" dirty="0"/>
              <a:t>运行时取得生成对象的类的名称，</a:t>
            </a:r>
            <a:r>
              <a:rPr lang="en-US" altLang="zh-CN" dirty="0" err="1"/>
              <a:t>obj.getClass</a:t>
            </a:r>
            <a:r>
              <a:rPr lang="en-US" altLang="zh-CN" dirty="0"/>
              <a:t>().</a:t>
            </a:r>
            <a:r>
              <a:rPr lang="en-US" altLang="zh-CN" dirty="0" err="1"/>
              <a:t>getName</a:t>
            </a:r>
            <a:r>
              <a:rPr lang="en-US" altLang="zh-CN" dirty="0"/>
              <a:t>()</a:t>
            </a:r>
            <a:endParaRPr lang="en-US" altLang="zh-CN" dirty="0"/>
          </a:p>
          <a:p>
            <a:pPr>
              <a:lnSpc>
                <a:spcPct val="8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zh-CN" dirty="0"/>
              <a:t>clone（），创建和返回一个对象的拷贝</a:t>
            </a:r>
            <a:r>
              <a:rPr lang="en-US" altLang="zh-CN" dirty="0"/>
              <a:t>,</a:t>
            </a:r>
            <a:r>
              <a:rPr lang="en-US" altLang="zh-CN" dirty="0" err="1"/>
              <a:t>Cloneable</a:t>
            </a:r>
            <a:r>
              <a:rPr lang="zh-CN" altLang="en-US" dirty="0"/>
              <a:t>接口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5.2 </a:t>
            </a:r>
            <a:r>
              <a:rPr lang="zh-CN" altLang="en-US" dirty="0" smtClean="0"/>
              <a:t>多态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多态性就是一个名称可以对应多种不同的实现方法。</a:t>
            </a:r>
            <a:endParaRPr lang="en-US" altLang="zh-CN" dirty="0" smtClean="0"/>
          </a:p>
          <a:p>
            <a:r>
              <a:rPr lang="zh-CN" altLang="zh-CN" dirty="0" smtClean="0"/>
              <a:t>编译多态</a:t>
            </a:r>
            <a:r>
              <a:rPr lang="zh-CN" altLang="en-US" dirty="0" smtClean="0"/>
              <a:t>：</a:t>
            </a:r>
            <a:r>
              <a:rPr lang="zh-CN" altLang="zh-CN" dirty="0" smtClean="0"/>
              <a:t>在程序编译过程中体现出的多态性，如方法重载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运行多态</a:t>
            </a:r>
            <a:r>
              <a:rPr lang="zh-CN" altLang="en-US" dirty="0" smtClean="0"/>
              <a:t>：</a:t>
            </a:r>
            <a:r>
              <a:rPr lang="zh-CN" altLang="zh-CN" dirty="0" smtClean="0"/>
              <a:t>由类的继承和方法重写引起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子类对象可以作为父类对象使用。在程序中凡是需要父类对象的地方，都可以用子类对象代替。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如对前</a:t>
            </a:r>
            <a:r>
              <a:rPr lang="zh-CN" altLang="zh-CN" dirty="0" smtClean="0"/>
              <a:t>例中的</a:t>
            </a:r>
            <a:r>
              <a:rPr lang="zh-CN" altLang="en-US" dirty="0" smtClean="0"/>
              <a:t>父</a:t>
            </a:r>
            <a:r>
              <a:rPr lang="zh-CN" altLang="zh-CN" dirty="0" smtClean="0"/>
              <a:t>类</a:t>
            </a:r>
            <a:r>
              <a:rPr lang="en-US" altLang="zh-CN" dirty="0" smtClean="0"/>
              <a:t>CA</a:t>
            </a:r>
            <a:r>
              <a:rPr lang="zh-CN" altLang="zh-CN" dirty="0" smtClean="0"/>
              <a:t>和</a:t>
            </a:r>
            <a:r>
              <a:rPr lang="zh-CN" altLang="en-US" dirty="0" smtClean="0"/>
              <a:t>子类</a:t>
            </a:r>
            <a:r>
              <a:rPr lang="en-US" altLang="zh-CN" dirty="0" smtClean="0"/>
              <a:t>CB</a:t>
            </a:r>
            <a:r>
              <a:rPr lang="zh-CN" altLang="en-US" dirty="0" smtClean="0"/>
              <a:t>，  </a:t>
            </a:r>
            <a:r>
              <a:rPr lang="en-US" altLang="zh-CN" dirty="0" smtClean="0"/>
              <a:t>CA a=new CB();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调用规则：</a:t>
            </a:r>
            <a:r>
              <a:rPr lang="zh-CN" altLang="zh-CN" dirty="0" smtClean="0"/>
              <a:t>对重写的方法，</a:t>
            </a:r>
            <a:r>
              <a:rPr lang="en-US" altLang="zh-CN" dirty="0" smtClean="0"/>
              <a:t>Java</a:t>
            </a:r>
            <a:r>
              <a:rPr lang="zh-CN" altLang="zh-CN" dirty="0" smtClean="0"/>
              <a:t>根据</a:t>
            </a:r>
            <a:r>
              <a:rPr lang="zh-CN" altLang="zh-CN" b="1" dirty="0" smtClean="0">
                <a:solidFill>
                  <a:srgbClr val="C00000"/>
                </a:solidFill>
              </a:rPr>
              <a:t>调用该方法的实例的类型</a:t>
            </a:r>
            <a:r>
              <a:rPr lang="zh-CN" altLang="zh-CN" dirty="0" smtClean="0"/>
              <a:t>来决定选择哪个方法</a:t>
            </a:r>
            <a:endParaRPr lang="zh-CN" altLang="zh-CN" dirty="0" smtClean="0"/>
          </a:p>
          <a:p>
            <a:pPr lvl="2" fontAlgn="base"/>
            <a:endParaRPr lang="zh-CN" altLang="zh-CN" dirty="0" smtClean="0"/>
          </a:p>
          <a:p>
            <a:pPr lvl="1" fontAlgn="base"/>
            <a:endParaRPr lang="zh-CN" altLang="zh-CN" dirty="0" smtClean="0"/>
          </a:p>
          <a:p>
            <a:pPr fontAlgn="base"/>
            <a:endParaRPr lang="zh-CN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多态实例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55576" y="1340768"/>
            <a:ext cx="3377183" cy="2822430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329680"/>
            <a:ext cx="3562350" cy="2819400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sp>
        <p:nvSpPr>
          <p:cNvPr id="8" name="矩形 7"/>
          <p:cNvSpPr/>
          <p:nvPr/>
        </p:nvSpPr>
        <p:spPr>
          <a:xfrm>
            <a:off x="827584" y="4797152"/>
            <a:ext cx="648072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zh-CN" dirty="0" smtClean="0"/>
              <a:t>程序运行结果：</a:t>
            </a:r>
            <a:endParaRPr lang="zh-CN" altLang="zh-CN" dirty="0" smtClean="0"/>
          </a:p>
          <a:p>
            <a:r>
              <a:rPr lang="en-US" altLang="zh-CN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inside A              inside B                    inside B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多态经典例子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323528" y="620689"/>
            <a:ext cx="8207376" cy="6034838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altLang="zh-CN" sz="5500" b="1" dirty="0"/>
              <a:t>class SuperClass2 {</a:t>
            </a:r>
            <a:endParaRPr lang="en-US" altLang="zh-CN" sz="5500" b="1" dirty="0"/>
          </a:p>
          <a:p>
            <a:pPr marL="0" indent="0">
              <a:buNone/>
            </a:pPr>
            <a:r>
              <a:rPr lang="en-US" altLang="zh-CN" sz="5500" b="1" dirty="0"/>
              <a:t>void show() {</a:t>
            </a:r>
            <a:endParaRPr lang="en-US" altLang="zh-CN" sz="5500" b="1" dirty="0"/>
          </a:p>
          <a:p>
            <a:pPr marL="0" indent="0">
              <a:buNone/>
            </a:pPr>
            <a:r>
              <a:rPr lang="en-US" altLang="zh-CN" sz="5500" dirty="0" smtClean="0"/>
              <a:t>    System.</a:t>
            </a:r>
            <a:r>
              <a:rPr lang="en-US" altLang="zh-CN" sz="5500" b="1" i="1" dirty="0" smtClean="0"/>
              <a:t>out.println</a:t>
            </a:r>
            <a:r>
              <a:rPr lang="en-US" altLang="zh-CN" sz="5500" b="1" i="1" dirty="0"/>
              <a:t>("super show</a:t>
            </a:r>
            <a:r>
              <a:rPr lang="en-US" altLang="zh-CN" sz="5500" b="1" i="1" dirty="0" smtClean="0"/>
              <a:t>");    </a:t>
            </a:r>
            <a:r>
              <a:rPr lang="en-US" altLang="zh-CN" sz="5500" b="1" dirty="0" err="1" smtClean="0"/>
              <a:t>this.getName</a:t>
            </a:r>
            <a:r>
              <a:rPr lang="en-US" altLang="zh-CN" sz="5500" b="1" dirty="0"/>
              <a:t>();</a:t>
            </a:r>
            <a:endParaRPr lang="en-US" altLang="zh-CN" sz="5500" b="1" dirty="0"/>
          </a:p>
          <a:p>
            <a:pPr marL="0" indent="0">
              <a:buNone/>
            </a:pPr>
            <a:r>
              <a:rPr lang="en-US" altLang="zh-CN" sz="5500" dirty="0"/>
              <a:t>}</a:t>
            </a:r>
            <a:endParaRPr lang="en-US" altLang="zh-CN" sz="5500" dirty="0"/>
          </a:p>
          <a:p>
            <a:pPr marL="0" indent="0">
              <a:buNone/>
            </a:pPr>
            <a:r>
              <a:rPr lang="en-US" altLang="zh-CN" sz="5500" b="1" dirty="0"/>
              <a:t>void </a:t>
            </a:r>
            <a:r>
              <a:rPr lang="en-US" altLang="zh-CN" sz="5500" b="1" dirty="0" err="1"/>
              <a:t>getName</a:t>
            </a:r>
            <a:r>
              <a:rPr lang="en-US" altLang="zh-CN" sz="5500" b="1" dirty="0"/>
              <a:t>() {</a:t>
            </a:r>
            <a:endParaRPr lang="en-US" altLang="zh-CN" sz="5500" b="1" dirty="0"/>
          </a:p>
          <a:p>
            <a:pPr marL="0" indent="0">
              <a:buNone/>
            </a:pPr>
            <a:r>
              <a:rPr lang="en-US" altLang="zh-CN" sz="5500" dirty="0" smtClean="0"/>
              <a:t>    System.</a:t>
            </a:r>
            <a:r>
              <a:rPr lang="en-US" altLang="zh-CN" sz="5500" b="1" i="1" dirty="0" smtClean="0"/>
              <a:t>out.println</a:t>
            </a:r>
            <a:r>
              <a:rPr lang="en-US" altLang="zh-CN" sz="5500" b="1" i="1" dirty="0"/>
              <a:t>("SuperClass2");</a:t>
            </a:r>
            <a:endParaRPr lang="en-US" altLang="zh-CN" sz="5500" b="1" i="1" dirty="0"/>
          </a:p>
          <a:p>
            <a:pPr marL="0" indent="0">
              <a:buNone/>
            </a:pPr>
            <a:r>
              <a:rPr lang="en-US" altLang="zh-CN" sz="5500" dirty="0" smtClean="0"/>
              <a:t>}}</a:t>
            </a:r>
            <a:endParaRPr lang="en-US" altLang="zh-CN" sz="5500" dirty="0"/>
          </a:p>
          <a:p>
            <a:pPr marL="0" indent="0">
              <a:buNone/>
            </a:pPr>
            <a:r>
              <a:rPr lang="en-US" altLang="zh-CN" sz="5500" b="1" dirty="0"/>
              <a:t>public class SubClass2 extends SuperClass2 {</a:t>
            </a:r>
            <a:endParaRPr lang="en-US" altLang="zh-CN" sz="5500" b="1" dirty="0"/>
          </a:p>
          <a:p>
            <a:pPr marL="0" indent="0">
              <a:buNone/>
            </a:pPr>
            <a:r>
              <a:rPr lang="en-US" altLang="zh-CN" sz="5500" b="1" dirty="0"/>
              <a:t>void show() {</a:t>
            </a:r>
            <a:endParaRPr lang="en-US" altLang="zh-CN" sz="5500" b="1" dirty="0"/>
          </a:p>
          <a:p>
            <a:pPr marL="0" indent="0">
              <a:buNone/>
            </a:pPr>
            <a:r>
              <a:rPr lang="en-US" altLang="zh-CN" sz="5500" dirty="0" smtClean="0"/>
              <a:t>     System.</a:t>
            </a:r>
            <a:r>
              <a:rPr lang="en-US" altLang="zh-CN" sz="5500" b="1" i="1" dirty="0" smtClean="0"/>
              <a:t>out.println</a:t>
            </a:r>
            <a:r>
              <a:rPr lang="en-US" altLang="zh-CN" sz="5500" b="1" i="1" dirty="0"/>
              <a:t>("sub show</a:t>
            </a:r>
            <a:r>
              <a:rPr lang="en-US" altLang="zh-CN" sz="5500" b="1" i="1" dirty="0" smtClean="0"/>
              <a:t>");     </a:t>
            </a:r>
            <a:r>
              <a:rPr lang="en-US" altLang="zh-CN" sz="5500" b="1" dirty="0" err="1" smtClean="0"/>
              <a:t>super.show</a:t>
            </a:r>
            <a:r>
              <a:rPr lang="en-US" altLang="zh-CN" sz="5500" b="1" dirty="0" smtClean="0"/>
              <a:t>();     </a:t>
            </a:r>
            <a:r>
              <a:rPr lang="en-US" altLang="zh-CN" sz="5500" b="1" dirty="0" err="1" smtClean="0"/>
              <a:t>this.getName</a:t>
            </a:r>
            <a:r>
              <a:rPr lang="en-US" altLang="zh-CN" sz="5500" b="1" dirty="0"/>
              <a:t>();</a:t>
            </a:r>
            <a:endParaRPr lang="en-US" altLang="zh-CN" sz="5500" b="1" dirty="0"/>
          </a:p>
          <a:p>
            <a:pPr marL="0" indent="0">
              <a:buNone/>
            </a:pPr>
            <a:r>
              <a:rPr lang="en-US" altLang="zh-CN" sz="5500" dirty="0"/>
              <a:t>}</a:t>
            </a:r>
            <a:endParaRPr lang="en-US" altLang="zh-CN" sz="5500" dirty="0"/>
          </a:p>
          <a:p>
            <a:pPr marL="0" indent="0">
              <a:buNone/>
            </a:pPr>
            <a:r>
              <a:rPr lang="en-US" altLang="zh-CN" sz="5500" b="1" dirty="0"/>
              <a:t>void </a:t>
            </a:r>
            <a:r>
              <a:rPr lang="en-US" altLang="zh-CN" sz="5500" b="1" dirty="0" err="1"/>
              <a:t>getName</a:t>
            </a:r>
            <a:r>
              <a:rPr lang="en-US" altLang="zh-CN" sz="5500" b="1" dirty="0"/>
              <a:t>() {</a:t>
            </a:r>
            <a:endParaRPr lang="en-US" altLang="zh-CN" sz="5500" b="1" dirty="0"/>
          </a:p>
          <a:p>
            <a:pPr marL="0" indent="0">
              <a:buNone/>
            </a:pPr>
            <a:r>
              <a:rPr lang="en-US" altLang="zh-CN" sz="5500" dirty="0" smtClean="0"/>
              <a:t>     System.</a:t>
            </a:r>
            <a:r>
              <a:rPr lang="en-US" altLang="zh-CN" sz="5500" b="1" i="1" dirty="0" smtClean="0"/>
              <a:t>out.println</a:t>
            </a:r>
            <a:r>
              <a:rPr lang="en-US" altLang="zh-CN" sz="5500" b="1" i="1" dirty="0"/>
              <a:t>("SubClass2");</a:t>
            </a:r>
            <a:endParaRPr lang="en-US" altLang="zh-CN" sz="5500" b="1" i="1" dirty="0"/>
          </a:p>
          <a:p>
            <a:pPr marL="0" indent="0">
              <a:buNone/>
            </a:pPr>
            <a:r>
              <a:rPr lang="en-US" altLang="zh-CN" sz="5500" dirty="0"/>
              <a:t>}</a:t>
            </a:r>
            <a:endParaRPr lang="en-US" altLang="zh-CN" sz="5500" dirty="0"/>
          </a:p>
          <a:p>
            <a:pPr marL="0" indent="0">
              <a:buNone/>
            </a:pPr>
            <a:r>
              <a:rPr lang="en-US" altLang="zh-CN" sz="5500" b="1" dirty="0"/>
              <a:t>public static void main(String args[]) {</a:t>
            </a:r>
            <a:endParaRPr lang="en-US" altLang="zh-CN" sz="5500" b="1" dirty="0"/>
          </a:p>
          <a:p>
            <a:pPr marL="0" indent="0">
              <a:buNone/>
            </a:pPr>
            <a:r>
              <a:rPr lang="en-US" altLang="zh-CN" sz="5500" dirty="0" smtClean="0"/>
              <a:t>     SuperClass2 </a:t>
            </a:r>
            <a:r>
              <a:rPr lang="en-US" altLang="zh-CN" sz="5500" dirty="0"/>
              <a:t>s = </a:t>
            </a:r>
            <a:r>
              <a:rPr lang="en-US" altLang="zh-CN" sz="5500" b="1" dirty="0"/>
              <a:t>new SubClass2();</a:t>
            </a:r>
            <a:endParaRPr lang="en-US" altLang="zh-CN" sz="5500" b="1" dirty="0"/>
          </a:p>
          <a:p>
            <a:pPr marL="0" indent="0">
              <a:buNone/>
            </a:pPr>
            <a:r>
              <a:rPr lang="en-US" altLang="zh-CN" sz="5500" dirty="0" smtClean="0"/>
              <a:t>     </a:t>
            </a:r>
            <a:r>
              <a:rPr lang="en-US" altLang="zh-CN" sz="5500" dirty="0" err="1" smtClean="0"/>
              <a:t>s.show</a:t>
            </a:r>
            <a:r>
              <a:rPr lang="en-US" altLang="zh-CN" sz="5500" dirty="0"/>
              <a:t>();</a:t>
            </a:r>
            <a:endParaRPr lang="en-US" altLang="zh-CN" sz="5500" dirty="0"/>
          </a:p>
          <a:p>
            <a:pPr marL="0" indent="0">
              <a:buNone/>
            </a:pPr>
            <a:r>
              <a:rPr lang="en-US" altLang="zh-CN" sz="5500" dirty="0" smtClean="0"/>
              <a:t>}}</a:t>
            </a:r>
            <a:endParaRPr lang="en-US" altLang="zh-CN" sz="5500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0072" y="4029767"/>
            <a:ext cx="2952328" cy="24278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467995" y="981075"/>
            <a:ext cx="4163695" cy="5400675"/>
          </a:xfrm>
        </p:spPr>
        <p:txBody>
          <a:bodyPr>
            <a:normAutofit fontScale="77500" lnSpcReduction="10000"/>
          </a:bodyPr>
          <a:lstStyle/>
          <a:p>
            <a:pPr>
              <a:buFont typeface="+mj-lt"/>
              <a:buAutoNum type="arabicPeriod"/>
            </a:pPr>
            <a:r>
              <a:rPr lang="zh-CN" altLang="en-US"/>
              <a:t>class A {</a:t>
            </a:r>
            <a:endParaRPr lang="zh-CN" altLang="en-US"/>
          </a:p>
          <a:p>
            <a:pPr>
              <a:buFont typeface="+mj-lt"/>
              <a:buAutoNum type="arabicPeriod"/>
            </a:pPr>
            <a:r>
              <a:rPr lang="zh-CN" altLang="en-US"/>
              <a:t>   int i=2;</a:t>
            </a:r>
            <a:endParaRPr lang="zh-CN" altLang="en-US"/>
          </a:p>
          <a:p>
            <a:pPr>
              <a:buFont typeface="+mj-lt"/>
              <a:buAutoNum type="arabicPeriod"/>
            </a:pPr>
            <a:r>
              <a:rPr lang="zh-CN" altLang="en-US"/>
              <a:t>   void callme() {</a:t>
            </a:r>
            <a:endParaRPr lang="zh-CN" altLang="en-US"/>
          </a:p>
          <a:p>
            <a:pPr>
              <a:buFont typeface="+mj-lt"/>
              <a:buAutoNum type="arabicPeriod"/>
            </a:pPr>
            <a:r>
              <a:rPr lang="zh-CN" altLang="en-US"/>
              <a:t>      System.out.println("inside A");</a:t>
            </a:r>
            <a:endParaRPr lang="zh-CN" altLang="en-US"/>
          </a:p>
          <a:p>
            <a:pPr>
              <a:buFont typeface="+mj-lt"/>
              <a:buAutoNum type="arabicPeriod"/>
            </a:pPr>
            <a:r>
              <a:rPr lang="zh-CN" altLang="en-US"/>
              <a:t>   }</a:t>
            </a:r>
            <a:endParaRPr lang="zh-CN" altLang="en-US"/>
          </a:p>
          <a:p>
            <a:pPr>
              <a:buFont typeface="+mj-lt"/>
              <a:buAutoNum type="arabicPeriod"/>
            </a:pPr>
            <a:r>
              <a:rPr lang="zh-CN" altLang="en-US"/>
              <a:t>}</a:t>
            </a:r>
            <a:endParaRPr lang="zh-CN" altLang="en-US"/>
          </a:p>
          <a:p>
            <a:pPr>
              <a:buFont typeface="+mj-lt"/>
              <a:buAutoNum type="arabicPeriod"/>
            </a:pPr>
            <a:r>
              <a:rPr lang="zh-CN" altLang="en-US"/>
              <a:t>class B extends A {</a:t>
            </a:r>
            <a:endParaRPr lang="zh-CN" altLang="en-US"/>
          </a:p>
          <a:p>
            <a:pPr>
              <a:buFont typeface="+mj-lt"/>
              <a:buAutoNum type="arabicPeriod"/>
            </a:pPr>
            <a:r>
              <a:rPr lang="zh-CN" altLang="en-US"/>
              <a:t>   int i=3;</a:t>
            </a:r>
            <a:endParaRPr lang="zh-CN" altLang="en-US"/>
          </a:p>
          <a:p>
            <a:pPr>
              <a:buFont typeface="+mj-lt"/>
              <a:buAutoNum type="arabicPeriod"/>
            </a:pPr>
            <a:r>
              <a:rPr lang="zh-CN" altLang="en-US"/>
              <a:t>   void callme() {</a:t>
            </a:r>
            <a:endParaRPr lang="zh-CN" altLang="en-US"/>
          </a:p>
          <a:p>
            <a:pPr>
              <a:buFont typeface="+mj-lt"/>
              <a:buAutoNum type="arabicPeriod"/>
            </a:pPr>
            <a:r>
              <a:rPr lang="zh-CN" altLang="en-US"/>
              <a:t>      System.out.println("inside B");</a:t>
            </a:r>
            <a:endParaRPr lang="zh-CN" altLang="en-US"/>
          </a:p>
          <a:p>
            <a:pPr>
              <a:buFont typeface="+mj-lt"/>
              <a:buAutoNum type="arabicPeriod"/>
            </a:pPr>
            <a:r>
              <a:rPr lang="zh-CN" altLang="en-US"/>
              <a:t>   }</a:t>
            </a:r>
            <a:endParaRPr lang="zh-CN" altLang="en-US"/>
          </a:p>
          <a:p>
            <a:pPr>
              <a:buFont typeface="+mj-lt"/>
              <a:buAutoNum type="arabicPeriod"/>
            </a:pPr>
            <a:r>
              <a:rPr lang="zh-CN" altLang="en-US"/>
              <a:t>}</a:t>
            </a:r>
            <a:endParaRPr lang="zh-CN" altLang="en-US"/>
          </a:p>
          <a:p>
            <a:pPr>
              <a:buFont typeface="+mj-lt"/>
              <a:buAutoNum type="arabicPeriod"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424045" y="1032510"/>
            <a:ext cx="458724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sz="2400">
                <a:sym typeface="+mn-ea"/>
              </a:rPr>
              <a:t>class Poly {</a:t>
            </a:r>
            <a:endParaRPr lang="zh-CN" altLang="en-US" sz="2400"/>
          </a:p>
          <a:p>
            <a:pPr>
              <a:buFont typeface="+mj-lt"/>
              <a:buAutoNum type="arabicPeriod"/>
            </a:pPr>
            <a:r>
              <a:rPr lang="zh-CN" altLang="en-US" sz="2400">
                <a:sym typeface="+mn-ea"/>
              </a:rPr>
              <a:t>   public static void main(String[] args) {</a:t>
            </a:r>
            <a:endParaRPr lang="zh-CN" altLang="en-US" sz="2400"/>
          </a:p>
          <a:p>
            <a:pPr>
              <a:buFont typeface="+mj-lt"/>
              <a:buAutoNum type="arabicPeriod"/>
            </a:pPr>
            <a:r>
              <a:rPr lang="zh-CN" altLang="en-US" sz="2400">
                <a:sym typeface="+mn-ea"/>
              </a:rPr>
              <a:t>      A a = new A();</a:t>
            </a:r>
            <a:endParaRPr lang="zh-CN" altLang="en-US" sz="2400"/>
          </a:p>
          <a:p>
            <a:pPr>
              <a:buFont typeface="+mj-lt"/>
              <a:buAutoNum type="arabicPeriod"/>
            </a:pPr>
            <a:r>
              <a:rPr lang="zh-CN" altLang="en-US" sz="2400">
                <a:sym typeface="+mn-ea"/>
              </a:rPr>
              <a:t>      B b = new B();</a:t>
            </a:r>
            <a:endParaRPr lang="zh-CN" altLang="en-US" sz="2400"/>
          </a:p>
          <a:p>
            <a:pPr>
              <a:buFont typeface="+mj-lt"/>
              <a:buAutoNum type="arabicPeriod"/>
            </a:pPr>
            <a:r>
              <a:rPr lang="zh-CN" altLang="en-US" sz="2400">
                <a:sym typeface="+mn-ea"/>
              </a:rPr>
              <a:t>      A c = new B();</a:t>
            </a:r>
            <a:endParaRPr lang="zh-CN" altLang="en-US" sz="2400"/>
          </a:p>
          <a:p>
            <a:pPr>
              <a:buFont typeface="+mj-lt"/>
              <a:buAutoNum type="arabicPeriod"/>
            </a:pPr>
            <a:r>
              <a:rPr lang="zh-CN" altLang="en-US" sz="2400">
                <a:sym typeface="+mn-ea"/>
              </a:rPr>
              <a:t>      a.callme();</a:t>
            </a:r>
            <a:endParaRPr lang="zh-CN" altLang="en-US" sz="2400"/>
          </a:p>
          <a:p>
            <a:pPr>
              <a:buFont typeface="+mj-lt"/>
              <a:buAutoNum type="arabicPeriod"/>
            </a:pPr>
            <a:r>
              <a:rPr lang="zh-CN" altLang="en-US" sz="2400">
                <a:sym typeface="+mn-ea"/>
              </a:rPr>
              <a:t>      System.out.println(a.i);</a:t>
            </a:r>
            <a:endParaRPr lang="zh-CN" altLang="en-US" sz="2400"/>
          </a:p>
          <a:p>
            <a:pPr>
              <a:buFont typeface="+mj-lt"/>
              <a:buAutoNum type="arabicPeriod"/>
            </a:pPr>
            <a:r>
              <a:rPr lang="zh-CN" altLang="en-US" sz="2400">
                <a:sym typeface="+mn-ea"/>
              </a:rPr>
              <a:t>      b.callme();</a:t>
            </a:r>
            <a:endParaRPr lang="zh-CN" altLang="en-US" sz="2400"/>
          </a:p>
          <a:p>
            <a:pPr>
              <a:buFont typeface="+mj-lt"/>
              <a:buAutoNum type="arabicPeriod"/>
            </a:pPr>
            <a:r>
              <a:rPr lang="zh-CN" altLang="en-US" sz="2400">
                <a:sym typeface="+mn-ea"/>
              </a:rPr>
              <a:t>      System.out.println(b.i);</a:t>
            </a:r>
            <a:endParaRPr lang="zh-CN" altLang="en-US" sz="2400"/>
          </a:p>
          <a:p>
            <a:pPr>
              <a:buFont typeface="+mj-lt"/>
              <a:buAutoNum type="arabicPeriod"/>
            </a:pPr>
            <a:r>
              <a:rPr lang="zh-CN" altLang="en-US" sz="2400">
                <a:sym typeface="+mn-ea"/>
              </a:rPr>
              <a:t>      c.callme();</a:t>
            </a:r>
            <a:endParaRPr lang="zh-CN" altLang="en-US" sz="2400"/>
          </a:p>
          <a:p>
            <a:pPr>
              <a:buFont typeface="+mj-lt"/>
              <a:buAutoNum type="arabicPeriod"/>
            </a:pPr>
            <a:r>
              <a:rPr lang="zh-CN" altLang="en-US" sz="2400">
                <a:sym typeface="+mn-ea"/>
              </a:rPr>
              <a:t>      System.out.println(c.i);</a:t>
            </a:r>
            <a:endParaRPr lang="zh-CN" altLang="en-US" sz="2400"/>
          </a:p>
          <a:p>
            <a:pPr>
              <a:buFont typeface="+mj-lt"/>
              <a:buAutoNum type="arabicPeriod"/>
            </a:pPr>
            <a:r>
              <a:rPr lang="zh-CN" altLang="en-US" sz="2400">
                <a:sym typeface="+mn-ea"/>
              </a:rPr>
              <a:t>   }</a:t>
            </a:r>
            <a:endParaRPr lang="zh-CN" altLang="en-US" sz="2400"/>
          </a:p>
          <a:p>
            <a:pPr>
              <a:buFont typeface="+mj-lt"/>
              <a:buAutoNum type="arabicPeriod"/>
            </a:pPr>
            <a:r>
              <a:rPr lang="zh-CN" altLang="en-US" sz="2400">
                <a:sym typeface="+mn-ea"/>
              </a:rPr>
              <a:t>}</a:t>
            </a:r>
            <a:endParaRPr lang="zh-CN" altLang="en-US" sz="2400" dirty="0" err="1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5.3 </a:t>
            </a:r>
            <a:r>
              <a:rPr lang="zh-CN" altLang="en-US" dirty="0" smtClean="0"/>
              <a:t>抽象类和抽象方法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用关键字</a:t>
            </a:r>
            <a:r>
              <a:rPr lang="en-US" altLang="zh-CN" dirty="0" smtClean="0"/>
              <a:t>abstract</a:t>
            </a:r>
            <a:r>
              <a:rPr lang="zh-CN" altLang="en-US" dirty="0" smtClean="0"/>
              <a:t>来定义类或方法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   </a:t>
            </a:r>
            <a:r>
              <a:rPr lang="en-US" altLang="zh-CN" dirty="0" smtClean="0">
                <a:solidFill>
                  <a:srgbClr val="C00000"/>
                </a:solidFill>
              </a:rPr>
              <a:t>abstract</a:t>
            </a:r>
            <a:r>
              <a:rPr lang="en-US" altLang="zh-CN" dirty="0" smtClean="0"/>
              <a:t>  class  </a:t>
            </a:r>
            <a:r>
              <a:rPr lang="en-US" altLang="zh-CN" dirty="0" err="1" smtClean="0"/>
              <a:t>abstractClass</a:t>
            </a:r>
            <a:r>
              <a:rPr lang="en-US" altLang="zh-CN" dirty="0" smtClean="0"/>
              <a:t>{ …}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  </a:t>
            </a:r>
            <a:r>
              <a:rPr lang="en-US" altLang="zh-CN" dirty="0" smtClean="0">
                <a:solidFill>
                  <a:srgbClr val="C00000"/>
                </a:solidFill>
              </a:rPr>
              <a:t>abstract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returnType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abstractMethod</a:t>
            </a:r>
            <a:r>
              <a:rPr lang="en-US" altLang="zh-CN" dirty="0" smtClean="0"/>
              <a:t>([</a:t>
            </a:r>
            <a:r>
              <a:rPr lang="en-US" altLang="zh-CN" dirty="0" err="1" smtClean="0"/>
              <a:t>paramlist</a:t>
            </a:r>
            <a:r>
              <a:rPr lang="en-US" altLang="zh-CN" dirty="0" smtClean="0"/>
              <a:t>])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342900" lvl="1" indent="-342900" fontAlgn="base">
              <a:buClr>
                <a:srgbClr val="7030A0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600" dirty="0" smtClean="0"/>
              <a:t>抽象类不能被实例化，必须被继承</a:t>
            </a:r>
            <a:endParaRPr lang="en-US" altLang="zh-CN" sz="2600" dirty="0" smtClean="0"/>
          </a:p>
          <a:p>
            <a:pPr marL="342900" lvl="1" indent="-342900" fontAlgn="base">
              <a:buClr>
                <a:srgbClr val="7030A0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zh-CN" sz="2600" dirty="0" smtClean="0"/>
              <a:t>抽象方法只有方法的返回值、名称和参数列表，没有方法体，它必须在子类中具体实现该方法</a:t>
            </a:r>
            <a:r>
              <a:rPr lang="zh-CN" altLang="en-US" sz="2600" dirty="0" smtClean="0"/>
              <a:t>。</a:t>
            </a:r>
            <a:endParaRPr lang="en-US" altLang="zh-CN" sz="2600" dirty="0" smtClean="0"/>
          </a:p>
          <a:p>
            <a:pPr marL="342900" lvl="1" indent="-342900" fontAlgn="base">
              <a:buClr>
                <a:srgbClr val="7030A0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zh-CN" sz="2600" dirty="0" smtClean="0"/>
              <a:t>如果一个类包含抽象方法，则必须被定义为抽象类，但抽象类不一定要包含抽象方法。</a:t>
            </a:r>
            <a:endParaRPr lang="en-US" altLang="zh-CN" sz="2600" dirty="0" smtClean="0"/>
          </a:p>
          <a:p>
            <a:pPr lvl="1" fontAlgn="base">
              <a:buNone/>
            </a:pPr>
            <a:endParaRPr lang="zh-CN" altLang="zh-CN" dirty="0" smtClean="0"/>
          </a:p>
          <a:p>
            <a:pPr>
              <a:lnSpc>
                <a:spcPct val="90000"/>
              </a:lnSpc>
              <a:buClr>
                <a:schemeClr val="folHlink"/>
              </a:buClr>
              <a:buSzPct val="60000"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4294967295"/>
          </p:nvPr>
        </p:nvSpPr>
        <p:spPr>
          <a:xfrm>
            <a:off x="1000125" y="943512"/>
            <a:ext cx="3429000" cy="928687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zh-CN" altLang="en-US" sz="4800" dirty="0" smtClean="0">
                <a:solidFill>
                  <a:srgbClr val="C00000"/>
                </a:solidFill>
              </a:rPr>
              <a:t>主要内容</a:t>
            </a:r>
            <a:endParaRPr lang="zh-CN" altLang="en-US" sz="4800" dirty="0" smtClean="0">
              <a:solidFill>
                <a:srgbClr val="C00000"/>
              </a:solidFill>
            </a:endParaRPr>
          </a:p>
        </p:txBody>
      </p:sp>
      <p:sp>
        <p:nvSpPr>
          <p:cNvPr id="24579" name="矩形 6"/>
          <p:cNvSpPr>
            <a:spLocks noChangeArrowheads="1"/>
          </p:cNvSpPr>
          <p:nvPr/>
        </p:nvSpPr>
        <p:spPr bwMode="auto">
          <a:xfrm>
            <a:off x="7747000" y="4857750"/>
            <a:ext cx="1111250" cy="7699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200" b="1">
                <a:solidFill>
                  <a:schemeClr val="bg1"/>
                </a:solidFill>
                <a:latin typeface="Calibri" panose="020F0502020204030204" pitchFamily="34" charset="0"/>
              </a:rPr>
              <a:t>Back to </a:t>
            </a:r>
            <a:endParaRPr lang="en-US" altLang="zh-CN" sz="2200" b="1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altLang="zh-CN" sz="2200" b="1">
                <a:solidFill>
                  <a:schemeClr val="bg1"/>
                </a:solidFill>
                <a:latin typeface="Calibri" panose="020F0502020204030204" pitchFamily="34" charset="0"/>
              </a:rPr>
              <a:t>school</a:t>
            </a:r>
            <a:endParaRPr lang="zh-CN" altLang="en-US" sz="22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1071538" y="1943052"/>
          <a:ext cx="6308774" cy="4150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抽象类实例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87624" y="1196752"/>
            <a:ext cx="6589014" cy="4752528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5.4 </a:t>
            </a:r>
            <a:r>
              <a:rPr lang="zh-CN" altLang="en-US" dirty="0" smtClean="0"/>
              <a:t>接口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CN" altLang="zh-CN" sz="2200" dirty="0" smtClean="0"/>
              <a:t>接口是抽象类的一种变体</a:t>
            </a:r>
            <a:r>
              <a:rPr lang="zh-CN" altLang="en-US" sz="2200" dirty="0" smtClean="0"/>
              <a:t>，</a:t>
            </a:r>
            <a:r>
              <a:rPr lang="zh-CN" altLang="zh-CN" sz="2200" dirty="0" smtClean="0"/>
              <a:t>用关键字</a:t>
            </a:r>
            <a:r>
              <a:rPr lang="en-US" altLang="zh-CN" sz="2200" dirty="0" smtClean="0"/>
              <a:t>interface</a:t>
            </a:r>
            <a:r>
              <a:rPr lang="zh-CN" altLang="zh-CN" sz="2200" dirty="0" smtClean="0"/>
              <a:t>来定义，形式为：</a:t>
            </a:r>
            <a:endParaRPr lang="zh-CN" altLang="zh-CN" sz="2200" dirty="0" smtClean="0"/>
          </a:p>
          <a:p>
            <a:pPr lvl="1">
              <a:buNone/>
            </a:pPr>
            <a:r>
              <a:rPr lang="en-US" altLang="zh-CN" sz="2000" dirty="0" smtClean="0"/>
              <a:t>[</a:t>
            </a:r>
            <a:r>
              <a:rPr lang="zh-CN" altLang="zh-CN" sz="2000" dirty="0" smtClean="0"/>
              <a:t>修饰符</a:t>
            </a:r>
            <a:r>
              <a:rPr lang="en-US" altLang="zh-CN" sz="2000" dirty="0" smtClean="0"/>
              <a:t>]  interface  </a:t>
            </a:r>
            <a:r>
              <a:rPr lang="zh-CN" altLang="zh-CN" sz="2000" dirty="0" smtClean="0"/>
              <a:t>接口名</a:t>
            </a:r>
            <a:endParaRPr lang="zh-CN" altLang="zh-CN" sz="2000" dirty="0" smtClean="0"/>
          </a:p>
          <a:p>
            <a:pPr lvl="1">
              <a:buNone/>
            </a:pPr>
            <a:r>
              <a:rPr lang="en-US" altLang="zh-CN" sz="2000" dirty="0" smtClean="0"/>
              <a:t>{</a:t>
            </a:r>
            <a:endParaRPr lang="zh-CN" altLang="zh-CN" sz="2000" dirty="0" smtClean="0"/>
          </a:p>
          <a:p>
            <a:pPr lvl="1">
              <a:buNone/>
            </a:pPr>
            <a:r>
              <a:rPr lang="en-US" altLang="zh-CN" sz="2000" dirty="0" smtClean="0"/>
              <a:t>      //</a:t>
            </a:r>
            <a:r>
              <a:rPr lang="zh-CN" altLang="zh-CN" sz="2000" dirty="0" smtClean="0"/>
              <a:t>变量和方法声明</a:t>
            </a:r>
            <a:endParaRPr lang="zh-CN" altLang="zh-CN" sz="2000" dirty="0" smtClean="0"/>
          </a:p>
          <a:p>
            <a:pPr lvl="1">
              <a:buNone/>
            </a:pPr>
            <a:r>
              <a:rPr lang="en-US" altLang="zh-CN" sz="2000" dirty="0" smtClean="0"/>
              <a:t>}</a:t>
            </a:r>
            <a:endParaRPr lang="en-US" altLang="zh-CN" sz="2000" dirty="0" smtClean="0"/>
          </a:p>
          <a:p>
            <a:pPr marL="342900" lvl="1" indent="-342900" fontAlgn="base">
              <a:buClr>
                <a:srgbClr val="7030A0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zh-CN" dirty="0" smtClean="0"/>
              <a:t>接口中</a:t>
            </a:r>
            <a:r>
              <a:rPr lang="zh-CN" altLang="zh-CN" dirty="0" smtClean="0"/>
              <a:t>的方法</a:t>
            </a:r>
            <a:r>
              <a:rPr lang="zh-CN" altLang="en-US" dirty="0"/>
              <a:t>可以</a:t>
            </a:r>
            <a:r>
              <a:rPr lang="zh-CN" altLang="zh-CN" dirty="0" smtClean="0"/>
              <a:t>是</a:t>
            </a:r>
            <a:r>
              <a:rPr lang="zh-CN" altLang="zh-CN" dirty="0" smtClean="0"/>
              <a:t>抽象的（</a:t>
            </a:r>
            <a:r>
              <a:rPr lang="en-US" altLang="zh-CN" dirty="0" smtClean="0"/>
              <a:t>abstract</a:t>
            </a:r>
            <a:r>
              <a:rPr lang="zh-CN" altLang="zh-CN" dirty="0" smtClean="0"/>
              <a:t>可以不写），</a:t>
            </a:r>
            <a:r>
              <a:rPr lang="zh-CN" altLang="zh-CN" dirty="0" smtClean="0"/>
              <a:t>也</a:t>
            </a:r>
            <a:r>
              <a:rPr lang="zh-CN" altLang="en-US" dirty="0" smtClean="0"/>
              <a:t>可以</a:t>
            </a:r>
            <a:r>
              <a:rPr lang="zh-CN" altLang="zh-CN" dirty="0" smtClean="0"/>
              <a:t>有</a:t>
            </a:r>
            <a:r>
              <a:rPr lang="zh-CN" altLang="zh-CN" dirty="0" smtClean="0"/>
              <a:t>方法体</a:t>
            </a:r>
            <a:r>
              <a:rPr lang="zh-CN" altLang="en-US" dirty="0" smtClean="0"/>
              <a:t>。（</a:t>
            </a:r>
            <a:r>
              <a:rPr lang="en-US" altLang="zh-CN" sz="2400" dirty="0" smtClean="0"/>
              <a:t>JDK8</a:t>
            </a:r>
            <a:r>
              <a:rPr lang="zh-CN" altLang="en-US" sz="2400" dirty="0" smtClean="0"/>
              <a:t>后允许</a:t>
            </a:r>
            <a:r>
              <a:rPr lang="zh-CN" altLang="en-US" sz="2400" dirty="0"/>
              <a:t>接口有默认</a:t>
            </a:r>
            <a:r>
              <a:rPr lang="zh-CN" altLang="en-US" sz="2400" dirty="0" smtClean="0"/>
              <a:t>方法</a:t>
            </a:r>
            <a:r>
              <a:rPr lang="zh-CN" altLang="en-US" sz="2400" dirty="0"/>
              <a:t>）</a:t>
            </a:r>
            <a:r>
              <a:rPr lang="zh-CN" altLang="en-US" sz="2400" dirty="0" smtClean="0"/>
              <a:t>。</a:t>
            </a:r>
            <a:endParaRPr lang="en-US" altLang="zh-CN" dirty="0" smtClean="0"/>
          </a:p>
          <a:p>
            <a:pPr marL="342900" lvl="1" indent="-342900" fontAlgn="base">
              <a:buClr>
                <a:srgbClr val="7030A0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zh-CN" dirty="0" smtClean="0"/>
              <a:t>接口中的所有数据都是静态常量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static,final</a:t>
            </a:r>
            <a:r>
              <a:rPr lang="zh-CN" altLang="en-US" dirty="0" smtClean="0"/>
              <a:t>可以不写）。</a:t>
            </a:r>
            <a:endParaRPr lang="en-US" altLang="zh-CN" dirty="0" smtClean="0"/>
          </a:p>
          <a:p>
            <a:pPr marL="342900" lvl="1" indent="-342900" fontAlgn="base">
              <a:buClr>
                <a:srgbClr val="7030A0"/>
              </a:buClr>
              <a:buSzPct val="70000"/>
              <a:buFont typeface="Wingdings" panose="05000000000000000000" pitchFamily="2" charset="2"/>
              <a:buChar char="n"/>
            </a:pPr>
            <a:endParaRPr lang="zh-CN" altLang="zh-CN" sz="24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19672" y="4725144"/>
            <a:ext cx="5922054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接口实现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en-US" dirty="0" smtClean="0"/>
              <a:t>在类的声明中用</a:t>
            </a:r>
            <a:r>
              <a:rPr lang="en-US" altLang="zh-CN" dirty="0" smtClean="0"/>
              <a:t>implements</a:t>
            </a:r>
            <a:r>
              <a:rPr lang="zh-CN" altLang="en-US" dirty="0" smtClean="0"/>
              <a:t>来表示一个类实现自某个接口。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class  </a:t>
            </a:r>
            <a:r>
              <a:rPr lang="zh-CN" altLang="zh-CN" dirty="0" smtClean="0"/>
              <a:t>类名</a:t>
            </a:r>
            <a:r>
              <a:rPr lang="en-US" altLang="zh-CN" dirty="0" smtClean="0"/>
              <a:t> implements </a:t>
            </a:r>
            <a:r>
              <a:rPr lang="zh-CN" altLang="zh-CN" dirty="0" smtClean="0"/>
              <a:t>接口名</a:t>
            </a:r>
            <a:r>
              <a:rPr lang="en-US" altLang="zh-CN" dirty="0" smtClean="0"/>
              <a:t> [extends </a:t>
            </a:r>
            <a:r>
              <a:rPr lang="zh-CN" altLang="zh-CN" dirty="0" smtClean="0"/>
              <a:t>类名</a:t>
            </a:r>
            <a:r>
              <a:rPr lang="en-US" altLang="zh-CN" dirty="0" smtClean="0"/>
              <a:t>] {</a:t>
            </a:r>
            <a:endParaRPr lang="zh-CN" altLang="zh-CN" dirty="0" smtClean="0"/>
          </a:p>
          <a:p>
            <a:pPr lvl="1">
              <a:buNone/>
            </a:pPr>
            <a:r>
              <a:rPr lang="en-US" altLang="zh-CN" dirty="0" smtClean="0"/>
              <a:t>       //</a:t>
            </a:r>
            <a:r>
              <a:rPr lang="zh-CN" altLang="zh-CN" dirty="0" smtClean="0"/>
              <a:t>类体</a:t>
            </a:r>
            <a:endParaRPr lang="zh-CN" altLang="zh-CN" dirty="0" smtClean="0"/>
          </a:p>
          <a:p>
            <a:pPr lvl="1">
              <a:buNone/>
            </a:pPr>
            <a:r>
              <a:rPr lang="en-US" altLang="zh-CN" dirty="0" smtClean="0"/>
              <a:t>}</a:t>
            </a:r>
            <a:endParaRPr lang="en-US" altLang="zh-CN" dirty="0" smtClean="0"/>
          </a:p>
          <a:p>
            <a:r>
              <a:rPr lang="zh-CN" altLang="en-US" dirty="0" smtClean="0"/>
              <a:t>一个类可以实现多个接口</a:t>
            </a:r>
            <a:r>
              <a:rPr lang="en-US" altLang="zh-CN" dirty="0" smtClean="0"/>
              <a:t>,</a:t>
            </a:r>
            <a:r>
              <a:rPr lang="zh-CN" altLang="en-US" dirty="0" smtClean="0"/>
              <a:t>在</a:t>
            </a:r>
            <a:r>
              <a:rPr lang="en-US" altLang="zh-CN" dirty="0" smtClean="0"/>
              <a:t>implements</a:t>
            </a:r>
            <a:r>
              <a:rPr lang="zh-CN" altLang="en-US" dirty="0" smtClean="0"/>
              <a:t>子句中用逗号分开。如：</a:t>
            </a:r>
            <a:r>
              <a:rPr lang="en-US" altLang="zh-CN" b="1" dirty="0" smtClean="0"/>
              <a:t>class</a:t>
            </a:r>
            <a:r>
              <a:rPr lang="en-US" altLang="zh-CN" dirty="0" smtClean="0"/>
              <a:t> D </a:t>
            </a:r>
            <a:r>
              <a:rPr lang="en-US" altLang="zh-CN" b="1" dirty="0" smtClean="0"/>
              <a:t>implements</a:t>
            </a:r>
            <a:r>
              <a:rPr lang="en-US" altLang="zh-CN" dirty="0" smtClean="0"/>
              <a:t> A,B,C</a:t>
            </a:r>
            <a:endParaRPr lang="zh-CN" altLang="en-US" dirty="0" smtClean="0"/>
          </a:p>
          <a:p>
            <a:pPr marL="342900" lvl="1" indent="-342900" fontAlgn="base">
              <a:buClr>
                <a:srgbClr val="7030A0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zh-CN" sz="2600" dirty="0" smtClean="0"/>
              <a:t>实现</a:t>
            </a:r>
            <a:r>
              <a:rPr lang="zh-CN" altLang="en-US" sz="2600" dirty="0" smtClean="0"/>
              <a:t>某</a:t>
            </a:r>
            <a:r>
              <a:rPr lang="zh-CN" altLang="zh-CN" sz="2600" dirty="0" smtClean="0"/>
              <a:t>接口的子类</a:t>
            </a:r>
            <a:r>
              <a:rPr lang="zh-CN" altLang="en-US" sz="2600" dirty="0" smtClean="0"/>
              <a:t>必须</a:t>
            </a:r>
            <a:r>
              <a:rPr lang="zh-CN" altLang="zh-CN" sz="2600" dirty="0" smtClean="0"/>
              <a:t>重写</a:t>
            </a:r>
            <a:r>
              <a:rPr lang="zh-CN" altLang="en-US" sz="2600" dirty="0" smtClean="0"/>
              <a:t>该接口中</a:t>
            </a:r>
            <a:r>
              <a:rPr lang="zh-CN" altLang="zh-CN" sz="2600" dirty="0" smtClean="0">
                <a:solidFill>
                  <a:srgbClr val="C00000"/>
                </a:solidFill>
              </a:rPr>
              <a:t>所有</a:t>
            </a:r>
            <a:r>
              <a:rPr lang="zh-CN" altLang="zh-CN" sz="2600" dirty="0" smtClean="0">
                <a:solidFill>
                  <a:srgbClr val="C00000"/>
                </a:solidFill>
              </a:rPr>
              <a:t>方法</a:t>
            </a:r>
            <a:r>
              <a:rPr lang="zh-CN" altLang="en-US" sz="2600" dirty="0" smtClean="0">
                <a:solidFill>
                  <a:srgbClr val="C00000"/>
                </a:solidFill>
              </a:rPr>
              <a:t>，否则该类是抽象的</a:t>
            </a:r>
            <a:r>
              <a:rPr lang="zh-CN" altLang="zh-CN" sz="2600" dirty="0" smtClean="0"/>
              <a:t>。</a:t>
            </a:r>
            <a:endParaRPr lang="en-US" altLang="zh-CN" sz="2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接口实现实例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66824" y="1014413"/>
            <a:ext cx="6952159" cy="5078883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比较复杂的接口例子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Picture 3"/>
          <p:cNvPicPr>
            <a:picLocks noGrp="1" noChangeAspect="1"/>
          </p:cNvPicPr>
          <p:nvPr>
            <p:ph sz="quarter" idx="12"/>
          </p:nvPr>
        </p:nvPicPr>
        <p:blipFill>
          <a:blip r:embed="rId1"/>
          <a:stretch>
            <a:fillRect/>
          </a:stretch>
        </p:blipFill>
        <p:spPr>
          <a:xfrm>
            <a:off x="899592" y="981075"/>
            <a:ext cx="7200800" cy="510228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5.5 </a:t>
            </a:r>
            <a:r>
              <a:rPr lang="zh-CN" altLang="en-US" dirty="0" smtClean="0"/>
              <a:t>内部类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zh-CN" dirty="0" smtClean="0"/>
              <a:t>内部类是指在一个类的内部再定义一个类。</a:t>
            </a:r>
            <a:endParaRPr lang="en-US" altLang="zh-CN" dirty="0" smtClean="0"/>
          </a:p>
          <a:p>
            <a:r>
              <a:rPr lang="zh-CN" altLang="en-US" dirty="0" smtClean="0"/>
              <a:t>内部类几乎可以处于一个类内部的任何位置，可以与成员变量处于同一级，或处于方法之内，甚至是一个表达式的一部分。</a:t>
            </a:r>
            <a:endParaRPr lang="en-US" altLang="zh-CN" dirty="0" smtClean="0"/>
          </a:p>
          <a:p>
            <a:r>
              <a:rPr lang="zh-CN" altLang="zh-CN" dirty="0" smtClean="0"/>
              <a:t>内部类</a:t>
            </a:r>
            <a:r>
              <a:rPr lang="zh-CN" altLang="en-US" dirty="0" smtClean="0"/>
              <a:t>包括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成员内部类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局部内部类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静态内部类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匿名内部类</a:t>
            </a:r>
            <a:endParaRPr lang="zh-CN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(1) </a:t>
            </a:r>
            <a:r>
              <a:rPr lang="zh-CN" altLang="en-US" dirty="0" smtClean="0"/>
              <a:t>成员内部类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468312" y="981075"/>
            <a:ext cx="3743648" cy="5400675"/>
          </a:xfrm>
        </p:spPr>
        <p:txBody>
          <a:bodyPr>
            <a:normAutofit/>
          </a:bodyPr>
          <a:lstStyle/>
          <a:p>
            <a:r>
              <a:rPr lang="zh-CN" altLang="zh-CN" sz="2400" dirty="0" smtClean="0">
                <a:latin typeface="+mn-ea"/>
                <a:ea typeface="+mn-ea"/>
              </a:rPr>
              <a:t>成员内部类作为外部类的一个成员存在，与外部类的属性、方法并列</a:t>
            </a:r>
            <a:r>
              <a:rPr lang="zh-CN" altLang="en-US" sz="2400" dirty="0" smtClean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  <a:p>
            <a:r>
              <a:rPr lang="zh-CN" altLang="en-US" sz="2400" dirty="0" smtClean="0">
                <a:latin typeface="+mn-ea"/>
                <a:ea typeface="+mn-ea"/>
              </a:rPr>
              <a:t>外部类可以访问内部类的私有成员，内部类也可以访问外部类的私有成员。</a:t>
            </a:r>
            <a:endParaRPr lang="en-US" altLang="zh-CN" sz="2400" dirty="0" smtClean="0">
              <a:latin typeface="+mn-ea"/>
              <a:ea typeface="+mn-ea"/>
            </a:endParaRPr>
          </a:p>
          <a:p>
            <a:r>
              <a:rPr lang="zh-CN" altLang="en-US" sz="2400" dirty="0" smtClean="0">
                <a:latin typeface="+mn-ea"/>
                <a:ea typeface="+mn-ea"/>
              </a:rPr>
              <a:t>创建内部类对象，使用</a:t>
            </a:r>
            <a:r>
              <a:rPr lang="en-US" altLang="zh-CN" sz="2000" dirty="0" err="1" smtClean="0">
                <a:latin typeface="+mn-ea"/>
                <a:ea typeface="+mn-ea"/>
              </a:rPr>
              <a:t>outer.inner</a:t>
            </a:r>
            <a:r>
              <a:rPr lang="en-US" altLang="zh-CN" sz="2000" dirty="0" smtClean="0">
                <a:latin typeface="+mn-ea"/>
                <a:ea typeface="+mn-ea"/>
              </a:rPr>
              <a:t>  </a:t>
            </a:r>
            <a:r>
              <a:rPr lang="en-US" altLang="zh-CN" sz="2000" dirty="0" err="1" smtClean="0">
                <a:latin typeface="+mn-ea"/>
                <a:ea typeface="+mn-ea"/>
              </a:rPr>
              <a:t>obj</a:t>
            </a:r>
            <a:r>
              <a:rPr lang="en-US" altLang="zh-CN" sz="2000" dirty="0" smtClean="0">
                <a:latin typeface="+mn-ea"/>
                <a:ea typeface="+mn-ea"/>
              </a:rPr>
              <a:t> = </a:t>
            </a:r>
            <a:r>
              <a:rPr lang="en-US" altLang="zh-CN" sz="2000" dirty="0" err="1" smtClean="0">
                <a:latin typeface="+mn-ea"/>
                <a:ea typeface="+mn-ea"/>
              </a:rPr>
              <a:t>outerobj.new</a:t>
            </a:r>
            <a:r>
              <a:rPr lang="en-US" altLang="zh-CN" sz="2000" dirty="0" smtClean="0">
                <a:latin typeface="+mn-ea"/>
                <a:ea typeface="+mn-ea"/>
              </a:rPr>
              <a:t>  inner();</a:t>
            </a:r>
            <a:endParaRPr lang="zh-CN" altLang="en-US" sz="2000" dirty="0" smtClean="0">
              <a:latin typeface="+mn-ea"/>
              <a:ea typeface="+mn-ea"/>
            </a:endParaRPr>
          </a:p>
          <a:p>
            <a:endParaRPr lang="en-US" altLang="zh-CN" sz="2200" dirty="0" smtClean="0">
              <a:latin typeface="+mn-ea"/>
              <a:ea typeface="+mn-ea"/>
            </a:endParaRPr>
          </a:p>
          <a:p>
            <a:endParaRPr lang="en-US" altLang="zh-CN" sz="2200" dirty="0" smtClean="0">
              <a:latin typeface="+mn-ea"/>
              <a:ea typeface="+mn-ea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283968" y="1052736"/>
            <a:ext cx="4166596" cy="417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(2) </a:t>
            </a:r>
            <a:r>
              <a:rPr lang="zh-CN" altLang="en-US" dirty="0" smtClean="0"/>
              <a:t>局部内部类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468312" y="981075"/>
            <a:ext cx="7848104" cy="5400675"/>
          </a:xfrm>
        </p:spPr>
        <p:txBody>
          <a:bodyPr>
            <a:normAutofit/>
          </a:bodyPr>
          <a:lstStyle/>
          <a:p>
            <a:r>
              <a:rPr lang="zh-CN" altLang="zh-CN" sz="2400" dirty="0" smtClean="0"/>
              <a:t>在方法中定义的内部类称为局部内部类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en-US" altLang="zh-CN" sz="2200" dirty="0" smtClean="0"/>
          </a:p>
          <a:p>
            <a:endParaRPr lang="en-US" altLang="zh-CN" sz="22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35696" y="1844824"/>
            <a:ext cx="5067631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(3)</a:t>
            </a:r>
            <a:r>
              <a:rPr lang="zh-CN" altLang="zh-CN" dirty="0" smtClean="0"/>
              <a:t>静态内部类（嵌套类）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468312" y="981075"/>
            <a:ext cx="3887664" cy="5400675"/>
          </a:xfrm>
        </p:spPr>
        <p:txBody>
          <a:bodyPr>
            <a:normAutofit/>
          </a:bodyPr>
          <a:lstStyle/>
          <a:p>
            <a:r>
              <a:rPr lang="zh-CN" altLang="zh-CN" sz="2400" dirty="0" smtClean="0"/>
              <a:t>静态的含义是该内部类可以像其他静态成员一样，没有外部类对象时，也能够访问它。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zh-CN" sz="2400" dirty="0" smtClean="0"/>
              <a:t>静态</a:t>
            </a:r>
            <a:r>
              <a:rPr lang="zh-CN" altLang="en-US" sz="2400" dirty="0" smtClean="0"/>
              <a:t>内部</a:t>
            </a:r>
            <a:r>
              <a:rPr lang="zh-CN" altLang="zh-CN" sz="2400" dirty="0" smtClean="0"/>
              <a:t>类不能访问外部类的成员和方法。</a:t>
            </a:r>
            <a:endParaRPr lang="zh-CN" altLang="zh-CN" sz="2400" dirty="0" smtClean="0"/>
          </a:p>
          <a:p>
            <a:endParaRPr lang="en-US" altLang="zh-CN" sz="2400" dirty="0" smtClean="0"/>
          </a:p>
          <a:p>
            <a:endParaRPr lang="en-US" altLang="zh-CN" sz="2200" dirty="0" smtClean="0"/>
          </a:p>
          <a:p>
            <a:endParaRPr lang="en-US" altLang="zh-CN" sz="22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0" y="1052736"/>
            <a:ext cx="4272585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(4) </a:t>
            </a:r>
            <a:r>
              <a:rPr lang="zh-CN" altLang="en-US" dirty="0" smtClean="0"/>
              <a:t>匿名</a:t>
            </a:r>
            <a:r>
              <a:rPr lang="en-US" altLang="zh-CN" dirty="0" smtClean="0"/>
              <a:t>(</a:t>
            </a:r>
            <a:r>
              <a:rPr lang="zh-CN" altLang="zh-CN" dirty="0" smtClean="0"/>
              <a:t>内部</a:t>
            </a:r>
            <a:r>
              <a:rPr lang="en-US" altLang="zh-CN" dirty="0" smtClean="0"/>
              <a:t>)</a:t>
            </a:r>
            <a:r>
              <a:rPr lang="zh-CN" altLang="zh-CN" dirty="0" smtClean="0"/>
              <a:t>类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468312" y="981075"/>
            <a:ext cx="3887664" cy="5400675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为了免去给内部类命名的麻烦，可以使用匿名内部类。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zh-CN" sz="2400" dirty="0" smtClean="0"/>
              <a:t>匿名类没有名称，所以没办法引用它们，必须在创建时，作为</a:t>
            </a:r>
            <a:r>
              <a:rPr lang="en-US" altLang="zh-CN" sz="2400" dirty="0" smtClean="0"/>
              <a:t>new</a:t>
            </a:r>
            <a:r>
              <a:rPr lang="zh-CN" altLang="zh-CN" sz="2400" dirty="0" smtClean="0"/>
              <a:t>语句的一部分声明：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   </a:t>
            </a:r>
            <a:r>
              <a:rPr lang="en-US" altLang="zh-CN" sz="2000" dirty="0" smtClean="0"/>
              <a:t>new &lt;</a:t>
            </a:r>
            <a:r>
              <a:rPr lang="zh-CN" altLang="zh-CN" sz="2000" dirty="0" smtClean="0"/>
              <a:t>类或接口</a:t>
            </a:r>
            <a:r>
              <a:rPr lang="en-US" altLang="zh-CN" sz="2000" dirty="0" smtClean="0"/>
              <a:t>&gt; </a:t>
            </a:r>
            <a:r>
              <a:rPr lang="en-US" altLang="zh-CN" sz="2000" dirty="0" smtClean="0"/>
              <a:t>{&lt;</a:t>
            </a:r>
            <a:r>
              <a:rPr lang="zh-CN" altLang="zh-CN" sz="2000" dirty="0" smtClean="0"/>
              <a:t>类的主体</a:t>
            </a:r>
            <a:r>
              <a:rPr lang="en-US" altLang="zh-CN" sz="2000" dirty="0"/>
              <a:t>&gt;} </a:t>
            </a:r>
            <a:endParaRPr lang="zh-CN" altLang="zh-CN" sz="2000" dirty="0" smtClean="0"/>
          </a:p>
          <a:p>
            <a:endParaRPr lang="en-US" altLang="zh-CN" sz="2400" dirty="0" smtClean="0"/>
          </a:p>
          <a:p>
            <a:endParaRPr lang="en-US" altLang="zh-CN" sz="2200" dirty="0" smtClean="0"/>
          </a:p>
          <a:p>
            <a:endParaRPr lang="en-US" altLang="zh-CN" sz="22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427984" y="1052736"/>
            <a:ext cx="4666654" cy="4995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/>
              <a:t>5.1 </a:t>
            </a:r>
            <a:r>
              <a:rPr lang="zh-CN" altLang="en-US" sz="3600" dirty="0" smtClean="0"/>
              <a:t>类的继承</a:t>
            </a:r>
            <a:endParaRPr lang="zh-CN" altLang="en-US" sz="36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继承可有效实现代码的复用。</a:t>
            </a:r>
            <a:endParaRPr lang="en-US" altLang="zh-CN" dirty="0" err="1" smtClean="0"/>
          </a:p>
          <a:p>
            <a:r>
              <a:rPr lang="zh-CN" altLang="en-US" dirty="0" smtClean="0"/>
              <a:t>格式：</a:t>
            </a:r>
            <a:endParaRPr lang="en-US" altLang="zh-CN" dirty="0" smtClean="0"/>
          </a:p>
          <a:p>
            <a:pPr lvl="1" fontAlgn="base">
              <a:buNone/>
            </a:pPr>
            <a:r>
              <a:rPr lang="en-US" altLang="zh-CN" dirty="0" smtClean="0"/>
              <a:t>class  </a:t>
            </a:r>
            <a:r>
              <a:rPr lang="zh-CN" altLang="zh-CN" dirty="0" smtClean="0"/>
              <a:t>子类名</a:t>
            </a:r>
            <a:r>
              <a:rPr lang="en-US" altLang="zh-CN" dirty="0" smtClean="0"/>
              <a:t>  </a:t>
            </a:r>
            <a:r>
              <a:rPr lang="en-US" altLang="zh-CN" dirty="0" smtClean="0">
                <a:solidFill>
                  <a:srgbClr val="C00000"/>
                </a:solidFill>
              </a:rPr>
              <a:t>extends</a:t>
            </a:r>
            <a:r>
              <a:rPr lang="en-US" altLang="zh-CN" dirty="0" smtClean="0"/>
              <a:t>  </a:t>
            </a:r>
            <a:r>
              <a:rPr lang="zh-CN" altLang="zh-CN" dirty="0" smtClean="0"/>
              <a:t>父类名</a:t>
            </a:r>
            <a:r>
              <a:rPr lang="en-US" altLang="zh-CN" dirty="0" smtClean="0"/>
              <a:t>{</a:t>
            </a:r>
            <a:endParaRPr lang="zh-CN" altLang="zh-CN" dirty="0" smtClean="0"/>
          </a:p>
          <a:p>
            <a:pPr lvl="1" fontAlgn="base">
              <a:buNone/>
            </a:pPr>
            <a:r>
              <a:rPr lang="en-US" altLang="zh-CN" dirty="0" smtClean="0"/>
              <a:t>     </a:t>
            </a:r>
            <a:r>
              <a:rPr lang="zh-CN" altLang="zh-CN" dirty="0" smtClean="0"/>
              <a:t>类体</a:t>
            </a:r>
            <a:endParaRPr lang="zh-CN" altLang="zh-CN" dirty="0" smtClean="0"/>
          </a:p>
          <a:p>
            <a:pPr lvl="1" fontAlgn="base">
              <a:buNone/>
            </a:pPr>
            <a:r>
              <a:rPr lang="en-US" altLang="zh-CN" dirty="0" smtClean="0"/>
              <a:t>}</a:t>
            </a:r>
            <a:endParaRPr lang="en-US" altLang="zh-CN" dirty="0" smtClean="0"/>
          </a:p>
          <a:p>
            <a:pPr marL="342900" lvl="1" indent="-342900" fontAlgn="base">
              <a:buClr>
                <a:srgbClr val="7030A0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CN" sz="2600" dirty="0" smtClean="0"/>
              <a:t>Java</a:t>
            </a:r>
            <a:r>
              <a:rPr lang="zh-CN" altLang="zh-CN" sz="2600" dirty="0" smtClean="0"/>
              <a:t>只支持单继承，即只能有一个父类，但类之间的继承可以具有传递性</a:t>
            </a:r>
            <a:endParaRPr lang="zh-CN" altLang="zh-CN" sz="2600" dirty="0" smtClean="0"/>
          </a:p>
          <a:p>
            <a:r>
              <a:rPr lang="zh-CN" altLang="zh-CN" dirty="0" smtClean="0"/>
              <a:t>子类可以通过继承获得父类中</a:t>
            </a:r>
            <a:r>
              <a:rPr lang="zh-CN" altLang="en-US" dirty="0" smtClean="0"/>
              <a:t>除</a:t>
            </a:r>
            <a:r>
              <a:rPr lang="zh-CN" altLang="zh-CN" dirty="0" smtClean="0"/>
              <a:t>访问权限为</a:t>
            </a:r>
            <a:r>
              <a:rPr lang="en-US" altLang="zh-CN" dirty="0" smtClean="0"/>
              <a:t>private</a:t>
            </a:r>
            <a:r>
              <a:rPr lang="zh-CN" altLang="zh-CN" dirty="0" smtClean="0"/>
              <a:t>的成员变量和方法</a:t>
            </a:r>
            <a:r>
              <a:rPr lang="zh-CN" altLang="en-US" dirty="0" smtClean="0"/>
              <a:t>。</a:t>
            </a:r>
            <a:endParaRPr lang="zh-CN" altLang="en-US" dirty="0" smtClean="0"/>
          </a:p>
          <a:p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Lambda</a:t>
            </a:r>
            <a:r>
              <a:rPr lang="zh-CN" altLang="en-US" dirty="0"/>
              <a:t>表达式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en-US" dirty="0" smtClean="0"/>
              <a:t>语法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a,int</a:t>
            </a:r>
            <a:r>
              <a:rPr lang="en-US" altLang="zh-CN" dirty="0"/>
              <a:t> b) -&gt; return a + b;</a:t>
            </a:r>
            <a:endParaRPr lang="en-US" altLang="zh-CN" dirty="0" smtClean="0"/>
          </a:p>
          <a:p>
            <a:r>
              <a:rPr lang="zh-CN" altLang="en-US" dirty="0" smtClean="0"/>
              <a:t>从</a:t>
            </a:r>
            <a:r>
              <a:rPr lang="en-US" altLang="zh-CN" dirty="0" smtClean="0"/>
              <a:t>java 8</a:t>
            </a:r>
            <a:r>
              <a:rPr lang="zh-CN" altLang="en-US" dirty="0" smtClean="0"/>
              <a:t>开始引入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注意设置：</a:t>
            </a:r>
            <a:r>
              <a:rPr lang="en-US" altLang="zh-CN" dirty="0"/>
              <a:t>project language level</a:t>
            </a:r>
            <a:endParaRPr lang="en-US" altLang="zh-CN" dirty="0" smtClean="0"/>
          </a:p>
          <a:p>
            <a:r>
              <a:rPr lang="zh-CN" altLang="en-US" dirty="0" smtClean="0"/>
              <a:t>常用在</a:t>
            </a:r>
            <a:r>
              <a:rPr lang="en-US" altLang="zh-CN" dirty="0" smtClean="0"/>
              <a:t>SAM</a:t>
            </a:r>
            <a:r>
              <a:rPr lang="zh-CN" altLang="en-US" dirty="0" smtClean="0"/>
              <a:t>里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 err="1" smtClean="0"/>
              <a:t>SAM:Single</a:t>
            </a:r>
            <a:r>
              <a:rPr lang="en-US" altLang="zh-CN" dirty="0" smtClean="0"/>
              <a:t> Abstract Method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99592" y="4077072"/>
            <a:ext cx="6656436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jbtNew.addActionListener((ActionEvent e) -&gt; {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JOptionPane.</a:t>
            </a:r>
            <a:r>
              <a:rPr kumimoji="0" lang="zh-CN" altLang="zh-CN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showMessageDialog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null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"点击了新建按钮"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System.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out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.println(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"Process new"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});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1845" y="5277485"/>
            <a:ext cx="7439025" cy="1271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err="1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lambada 表达式实质上是一个匿名方法，但该方法并非独立执行，而是用于实现由函数式接口定义的唯一抽象方法</a:t>
            </a:r>
            <a:endParaRPr lang="zh-CN" altLang="en-US" sz="1600" dirty="0" err="1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err="1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使用 lambda 表达式时，会创建实现了函数式接口的一个匿名类实例</a:t>
            </a:r>
            <a:endParaRPr lang="zh-CN" altLang="en-US" sz="1600" dirty="0" err="1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err="1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可以将 lambda 表达式视为一个对象，可以将其作为参数传递</a:t>
            </a:r>
            <a:endParaRPr lang="zh-CN" altLang="en-US" sz="1600" dirty="0" err="1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lambda</a:t>
            </a:r>
            <a:r>
              <a:rPr lang="zh-CN" altLang="en-US"/>
              <a:t>例子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47500" lnSpcReduction="10000"/>
          </a:bodyPr>
          <a:lstStyle/>
          <a:p>
            <a:r>
              <a:rPr lang="zh-CN" altLang="en-US"/>
              <a:t>interface MathOperation {</a:t>
            </a:r>
            <a:endParaRPr lang="zh-CN" altLang="en-US"/>
          </a:p>
          <a:p>
            <a:r>
              <a:rPr lang="zh-CN" altLang="en-US"/>
              <a:t>	int operation(int a, int b);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  <a:p>
            <a:r>
              <a:rPr lang="zh-CN" altLang="en-US"/>
              <a:t>public class Java8Tester {</a:t>
            </a:r>
            <a:endParaRPr lang="zh-CN" altLang="en-US"/>
          </a:p>
          <a:p>
            <a:r>
              <a:rPr lang="zh-CN" altLang="en-US"/>
              <a:t>	int a = 5, b = 3;</a:t>
            </a:r>
            <a:endParaRPr lang="zh-CN" altLang="en-US"/>
          </a:p>
          <a:p>
            <a:r>
              <a:rPr lang="zh-CN" altLang="en-US"/>
              <a:t>	public static void main(String args[]) {</a:t>
            </a:r>
            <a:endParaRPr lang="zh-CN" altLang="en-US"/>
          </a:p>
          <a:p>
            <a:r>
              <a:rPr lang="zh-CN" altLang="en-US"/>
              <a:t>		Java8Tester tester = new Java8Tester();</a:t>
            </a:r>
            <a:endParaRPr lang="zh-CN" altLang="en-US"/>
          </a:p>
          <a:p>
            <a:r>
              <a:rPr lang="zh-CN" altLang="en-US"/>
              <a:t>		// 类型声明</a:t>
            </a:r>
            <a:endParaRPr lang="zh-CN" altLang="en-US"/>
          </a:p>
          <a:p>
            <a:r>
              <a:rPr lang="zh-CN" altLang="en-US"/>
              <a:t>		MathOperation addition = (int a, int b) -&gt; a + b;</a:t>
            </a:r>
            <a:endParaRPr lang="zh-CN" altLang="en-US"/>
          </a:p>
          <a:p>
            <a:r>
              <a:rPr lang="zh-CN" altLang="en-US"/>
              <a:t>		// 不用类型声明</a:t>
            </a:r>
            <a:endParaRPr lang="zh-CN" altLang="en-US"/>
          </a:p>
          <a:p>
            <a:r>
              <a:rPr lang="zh-CN" altLang="en-US"/>
              <a:t>		MathOperation subtraction = (a, b) -&gt; a - b;</a:t>
            </a:r>
            <a:endParaRPr lang="zh-CN" altLang="en-US"/>
          </a:p>
          <a:p>
            <a:r>
              <a:rPr lang="zh-CN" altLang="en-US"/>
              <a:t>		// 大括号中的返回语句</a:t>
            </a:r>
            <a:endParaRPr lang="zh-CN" altLang="en-US"/>
          </a:p>
          <a:p>
            <a:r>
              <a:rPr lang="zh-CN" altLang="en-US"/>
              <a:t>		MathOperation multiplication = (int a, int b) -&gt; {</a:t>
            </a:r>
            <a:endParaRPr lang="zh-CN" altLang="en-US"/>
          </a:p>
          <a:p>
            <a:r>
              <a:rPr lang="zh-CN" altLang="en-US"/>
              <a:t>			return a * b;</a:t>
            </a:r>
            <a:endParaRPr lang="zh-CN" altLang="en-US"/>
          </a:p>
          <a:p>
            <a:r>
              <a:rPr lang="zh-CN" altLang="en-US"/>
              <a:t>		};</a:t>
            </a:r>
            <a:endParaRPr lang="zh-CN" altLang="en-US"/>
          </a:p>
          <a:p>
            <a:r>
              <a:rPr lang="zh-CN" altLang="en-US"/>
              <a:t>		// 没有大括号及返回语句</a:t>
            </a:r>
            <a:endParaRPr lang="zh-CN" altLang="en-US"/>
          </a:p>
          <a:p>
            <a:r>
              <a:rPr lang="zh-CN" altLang="en-US"/>
              <a:t>		MathOperation division = (int a, int b) -&gt; a / b;</a:t>
            </a:r>
            <a:endParaRPr lang="zh-CN" altLang="en-US"/>
          </a:p>
          <a:p>
            <a:r>
              <a:rPr lang="zh-CN" altLang="en-US"/>
              <a:t>		tester.test((int a, int b) -&gt; a + b);</a:t>
            </a:r>
            <a:endParaRPr lang="zh-CN" altLang="en-US"/>
          </a:p>
          <a:p>
            <a:r>
              <a:rPr lang="zh-CN" altLang="en-US"/>
              <a:t>		tester.test(subtraction);</a:t>
            </a:r>
            <a:endParaRPr lang="zh-CN" altLang="en-US"/>
          </a:p>
          <a:p>
            <a:r>
              <a:rPr lang="zh-CN" altLang="en-US"/>
              <a:t>	}</a:t>
            </a:r>
            <a:endParaRPr lang="zh-CN" altLang="en-US"/>
          </a:p>
          <a:p>
            <a:r>
              <a:rPr lang="zh-CN" altLang="en-US"/>
              <a:t>	public void test(MathOperation m) {</a:t>
            </a:r>
            <a:endParaRPr lang="zh-CN" altLang="en-US"/>
          </a:p>
          <a:p>
            <a:r>
              <a:rPr lang="zh-CN" altLang="en-US"/>
              <a:t>		System.out.println(m.operation(a, b));</a:t>
            </a:r>
            <a:endParaRPr lang="zh-CN" altLang="en-US"/>
          </a:p>
          <a:p>
            <a:r>
              <a:rPr lang="zh-CN" altLang="en-US"/>
              <a:t>	}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5.6 </a:t>
            </a:r>
            <a:r>
              <a:rPr lang="zh-CN" altLang="en-US" dirty="0" smtClean="0"/>
              <a:t>泛型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zh-CN" dirty="0" smtClean="0"/>
              <a:t>泛型，即</a:t>
            </a:r>
            <a:r>
              <a:rPr lang="en-US" altLang="zh-CN" dirty="0" smtClean="0"/>
              <a:t>“</a:t>
            </a:r>
            <a:r>
              <a:rPr lang="zh-CN" altLang="zh-CN" dirty="0" smtClean="0"/>
              <a:t>参数化类型</a:t>
            </a:r>
            <a:r>
              <a:rPr lang="en-US" altLang="zh-CN" dirty="0" smtClean="0"/>
              <a:t>”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zh-CN" altLang="en-GB" dirty="0" smtClean="0">
                <a:solidFill>
                  <a:srgbClr val="000000"/>
                </a:solidFill>
              </a:rPr>
              <a:t>泛型相当于类中一种特殊的类型，这种类型的特点是在实例化该类时可指定为某个具体的实际类型。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GB" dirty="0" smtClean="0">
                <a:solidFill>
                  <a:srgbClr val="000000"/>
                </a:solidFill>
              </a:rPr>
              <a:t>声明泛型类的格式如下：</a:t>
            </a:r>
            <a:endParaRPr lang="zh-CN" altLang="en-GB" dirty="0" smtClean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GB" dirty="0" smtClean="0">
                <a:solidFill>
                  <a:srgbClr val="000000"/>
                </a:solidFill>
              </a:rPr>
              <a:t>    </a:t>
            </a:r>
            <a:r>
              <a:rPr lang="en-GB" altLang="zh-CN" sz="2200" dirty="0" smtClean="0">
                <a:solidFill>
                  <a:srgbClr val="000000"/>
                </a:solidFill>
              </a:rPr>
              <a:t>[</a:t>
            </a:r>
            <a:r>
              <a:rPr lang="zh-CN" altLang="en-GB" sz="2200" dirty="0" smtClean="0">
                <a:solidFill>
                  <a:srgbClr val="000000"/>
                </a:solidFill>
              </a:rPr>
              <a:t>访问修饰符</a:t>
            </a:r>
            <a:r>
              <a:rPr lang="en-GB" altLang="zh-CN" sz="2200" dirty="0" smtClean="0">
                <a:solidFill>
                  <a:srgbClr val="000000"/>
                </a:solidFill>
              </a:rPr>
              <a:t>]  class </a:t>
            </a:r>
            <a:r>
              <a:rPr lang="zh-CN" altLang="en-GB" sz="2200" dirty="0" smtClean="0">
                <a:solidFill>
                  <a:srgbClr val="000000"/>
                </a:solidFill>
              </a:rPr>
              <a:t>类名</a:t>
            </a:r>
            <a:r>
              <a:rPr lang="en-GB" altLang="zh-CN" sz="2200" dirty="0" smtClean="0">
                <a:solidFill>
                  <a:srgbClr val="000000"/>
                </a:solidFill>
              </a:rPr>
              <a:t>&lt;</a:t>
            </a:r>
            <a:r>
              <a:rPr lang="zh-CN" altLang="en-GB" sz="2200" dirty="0" smtClean="0">
                <a:solidFill>
                  <a:srgbClr val="000000"/>
                </a:solidFill>
              </a:rPr>
              <a:t>泛型</a:t>
            </a:r>
            <a:r>
              <a:rPr lang="en-GB" altLang="zh-CN" sz="2200" dirty="0" smtClean="0">
                <a:solidFill>
                  <a:srgbClr val="000000"/>
                </a:solidFill>
              </a:rPr>
              <a:t>1,</a:t>
            </a:r>
            <a:r>
              <a:rPr lang="zh-CN" altLang="en-GB" sz="2200" dirty="0" smtClean="0">
                <a:solidFill>
                  <a:srgbClr val="000000"/>
                </a:solidFill>
              </a:rPr>
              <a:t>泛型</a:t>
            </a:r>
            <a:r>
              <a:rPr lang="en-GB" altLang="zh-CN" sz="2200" dirty="0" smtClean="0">
                <a:solidFill>
                  <a:srgbClr val="000000"/>
                </a:solidFill>
              </a:rPr>
              <a:t>2,…&gt;{</a:t>
            </a:r>
            <a:endParaRPr lang="en-GB" altLang="zh-CN" sz="2200" dirty="0" smtClean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en-GB" altLang="zh-CN" sz="2200" dirty="0" smtClean="0">
                <a:solidFill>
                  <a:srgbClr val="000000"/>
                </a:solidFill>
              </a:rPr>
              <a:t>        </a:t>
            </a:r>
            <a:r>
              <a:rPr lang="zh-CN" altLang="en-GB" sz="2200" dirty="0" smtClean="0">
                <a:solidFill>
                  <a:srgbClr val="000000"/>
                </a:solidFill>
              </a:rPr>
              <a:t>泛型</a:t>
            </a:r>
            <a:r>
              <a:rPr lang="en-GB" altLang="zh-CN" sz="2200" dirty="0" smtClean="0">
                <a:solidFill>
                  <a:srgbClr val="000000"/>
                </a:solidFill>
              </a:rPr>
              <a:t>1  </a:t>
            </a:r>
            <a:r>
              <a:rPr lang="zh-CN" altLang="en-GB" sz="2200" dirty="0" smtClean="0">
                <a:solidFill>
                  <a:srgbClr val="000000"/>
                </a:solidFill>
              </a:rPr>
              <a:t>泛型成员</a:t>
            </a:r>
            <a:r>
              <a:rPr lang="en-GB" altLang="zh-CN" sz="2200" dirty="0" smtClean="0">
                <a:solidFill>
                  <a:srgbClr val="000000"/>
                </a:solidFill>
              </a:rPr>
              <a:t>1;</a:t>
            </a:r>
            <a:endParaRPr lang="en-GB" altLang="zh-CN" sz="2200" dirty="0" smtClean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GB" sz="2200" dirty="0" smtClean="0">
                <a:solidFill>
                  <a:srgbClr val="000000"/>
                </a:solidFill>
              </a:rPr>
              <a:t>        泛型</a:t>
            </a:r>
            <a:r>
              <a:rPr lang="en-GB" altLang="zh-CN" sz="2200" dirty="0" smtClean="0">
                <a:solidFill>
                  <a:srgbClr val="000000"/>
                </a:solidFill>
              </a:rPr>
              <a:t>2  </a:t>
            </a:r>
            <a:r>
              <a:rPr lang="zh-CN" altLang="en-GB" sz="2200" dirty="0" smtClean="0">
                <a:solidFill>
                  <a:srgbClr val="000000"/>
                </a:solidFill>
              </a:rPr>
              <a:t>泛型成员</a:t>
            </a:r>
            <a:r>
              <a:rPr lang="en-GB" altLang="zh-CN" sz="2200" dirty="0" smtClean="0">
                <a:solidFill>
                  <a:srgbClr val="000000"/>
                </a:solidFill>
              </a:rPr>
              <a:t>2;</a:t>
            </a:r>
            <a:endParaRPr lang="en-GB" altLang="zh-CN" sz="2200" dirty="0" smtClean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en-GB" altLang="zh-CN" sz="2200" dirty="0" smtClean="0">
                <a:solidFill>
                  <a:srgbClr val="000000"/>
                </a:solidFill>
              </a:rPr>
              <a:t>        </a:t>
            </a:r>
            <a:r>
              <a:rPr lang="en-GB" altLang="zh-CN" sz="2200" dirty="0" smtClean="0">
                <a:latin typeface="Courier New" panose="02070309020205020404" pitchFamily="49" charset="0"/>
              </a:rPr>
              <a:t>//....</a:t>
            </a:r>
            <a:endParaRPr lang="zh-CN" altLang="en-GB" sz="2200" dirty="0" smtClean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GB" altLang="zh-CN" sz="2200" dirty="0" smtClean="0">
                <a:solidFill>
                  <a:srgbClr val="000000"/>
                </a:solidFill>
              </a:rPr>
              <a:t>    }</a:t>
            </a:r>
            <a:endParaRPr lang="zh-CN" altLang="en-GB" sz="2200" dirty="0" smtClean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GB" dirty="0" smtClean="0">
                <a:solidFill>
                  <a:srgbClr val="000000"/>
                </a:solidFill>
              </a:rPr>
              <a:t>声明中的泛型</a:t>
            </a:r>
            <a:r>
              <a:rPr lang="en-GB" altLang="zh-CN" dirty="0" smtClean="0">
                <a:solidFill>
                  <a:srgbClr val="000000"/>
                </a:solidFill>
              </a:rPr>
              <a:t>1</a:t>
            </a:r>
            <a:r>
              <a:rPr lang="zh-CN" altLang="en-GB" dirty="0" smtClean="0">
                <a:solidFill>
                  <a:srgbClr val="000000"/>
                </a:solidFill>
              </a:rPr>
              <a:t>、泛型</a:t>
            </a:r>
            <a:r>
              <a:rPr lang="en-GB" altLang="zh-CN" dirty="0" smtClean="0">
                <a:solidFill>
                  <a:srgbClr val="000000"/>
                </a:solidFill>
              </a:rPr>
              <a:t>2</a:t>
            </a:r>
            <a:r>
              <a:rPr lang="zh-CN" altLang="en-GB" dirty="0" smtClean="0">
                <a:solidFill>
                  <a:srgbClr val="000000"/>
                </a:solidFill>
              </a:rPr>
              <a:t>等等泛型符号可以是任意合法的</a:t>
            </a:r>
            <a:r>
              <a:rPr lang="en-GB" altLang="zh-CN" dirty="0" smtClean="0">
                <a:solidFill>
                  <a:srgbClr val="000000"/>
                </a:solidFill>
              </a:rPr>
              <a:t>Java</a:t>
            </a:r>
            <a:r>
              <a:rPr lang="zh-CN" altLang="en-GB" dirty="0" smtClean="0">
                <a:solidFill>
                  <a:srgbClr val="000000"/>
                </a:solidFill>
              </a:rPr>
              <a:t>标识符。</a:t>
            </a:r>
            <a:endParaRPr lang="zh-CN" altLang="en-US" dirty="0" smtClean="0"/>
          </a:p>
          <a:p>
            <a:pPr>
              <a:lnSpc>
                <a:spcPct val="90000"/>
              </a:lnSpc>
            </a:pPr>
            <a:endParaRPr lang="zh-CN" altLang="en-GB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定义泛型方法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en-US" dirty="0" smtClean="0"/>
              <a:t>泛型方法</a:t>
            </a:r>
            <a:r>
              <a:rPr lang="zh-CN" altLang="en-US" dirty="0" smtClean="0">
                <a:solidFill>
                  <a:srgbClr val="000000"/>
                </a:solidFill>
              </a:rPr>
              <a:t>定义格式为：</a:t>
            </a:r>
            <a:endParaRPr lang="zh-CN" altLang="en-US" dirty="0" smtClean="0">
              <a:solidFill>
                <a:srgbClr val="000000"/>
              </a:solidFill>
            </a:endParaRPr>
          </a:p>
          <a:p>
            <a:pPr lvl="1">
              <a:buNone/>
            </a:pPr>
            <a:r>
              <a:rPr lang="zh-CN" altLang="en-US" dirty="0" smtClean="0">
                <a:solidFill>
                  <a:srgbClr val="000000"/>
                </a:solidFill>
              </a:rPr>
              <a:t>访问修饰符  </a:t>
            </a:r>
            <a:r>
              <a:rPr lang="en-US" altLang="zh-CN" dirty="0" smtClean="0">
                <a:solidFill>
                  <a:srgbClr val="000000"/>
                </a:solidFill>
              </a:rPr>
              <a:t>&lt;</a:t>
            </a:r>
            <a:r>
              <a:rPr lang="zh-CN" altLang="en-US" dirty="0" smtClean="0">
                <a:solidFill>
                  <a:srgbClr val="000000"/>
                </a:solidFill>
              </a:rPr>
              <a:t>泛型列表</a:t>
            </a:r>
            <a:r>
              <a:rPr lang="en-US" altLang="zh-CN" dirty="0" smtClean="0">
                <a:solidFill>
                  <a:srgbClr val="000000"/>
                </a:solidFill>
              </a:rPr>
              <a:t>&gt;  </a:t>
            </a:r>
            <a:r>
              <a:rPr lang="zh-CN" altLang="en-US" dirty="0" smtClean="0">
                <a:solidFill>
                  <a:srgbClr val="000000"/>
                </a:solidFill>
              </a:rPr>
              <a:t>返回类型 方法名</a:t>
            </a:r>
            <a:r>
              <a:rPr lang="en-US" altLang="zh-CN" dirty="0" smtClean="0">
                <a:solidFill>
                  <a:srgbClr val="000000"/>
                </a:solidFill>
              </a:rPr>
              <a:t>(</a:t>
            </a:r>
            <a:r>
              <a:rPr lang="zh-CN" altLang="en-US" dirty="0" smtClean="0">
                <a:solidFill>
                  <a:srgbClr val="000000"/>
                </a:solidFill>
              </a:rPr>
              <a:t>参数列表</a:t>
            </a:r>
            <a:r>
              <a:rPr lang="en-US" altLang="zh-CN" dirty="0" smtClean="0">
                <a:solidFill>
                  <a:srgbClr val="000000"/>
                </a:solidFill>
              </a:rPr>
              <a:t>) {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1">
              <a:buNone/>
            </a:pPr>
            <a:r>
              <a:rPr lang="en-US" altLang="zh-CN" dirty="0" smtClean="0">
                <a:solidFill>
                  <a:srgbClr val="000000"/>
                </a:solidFill>
              </a:rPr>
              <a:t>            </a:t>
            </a:r>
            <a:r>
              <a:rPr lang="zh-CN" altLang="en-US" dirty="0" smtClean="0">
                <a:solidFill>
                  <a:srgbClr val="000000"/>
                </a:solidFill>
              </a:rPr>
              <a:t>方法体</a:t>
            </a:r>
            <a:endParaRPr lang="zh-CN" altLang="en-US" dirty="0" smtClean="0">
              <a:solidFill>
                <a:srgbClr val="000000"/>
              </a:solidFill>
            </a:endParaRPr>
          </a:p>
          <a:p>
            <a:pPr lvl="1">
              <a:buNone/>
            </a:pPr>
            <a:r>
              <a:rPr lang="zh-CN" altLang="en-US" dirty="0" smtClean="0">
                <a:solidFill>
                  <a:srgbClr val="000000"/>
                </a:solidFill>
              </a:rPr>
              <a:t>   </a:t>
            </a:r>
            <a:r>
              <a:rPr lang="en-US" altLang="zh-CN" dirty="0" smtClean="0">
                <a:solidFill>
                  <a:srgbClr val="000000"/>
                </a:solidFill>
              </a:rPr>
              <a:t>}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1">
              <a:buNone/>
            </a:pPr>
            <a:r>
              <a:rPr lang="en-US" altLang="zh-CN" dirty="0" smtClean="0">
                <a:solidFill>
                  <a:srgbClr val="000000"/>
                </a:solidFill>
              </a:rPr>
              <a:t> </a:t>
            </a:r>
            <a:r>
              <a:rPr lang="zh-CN" altLang="en-US" dirty="0" smtClean="0">
                <a:solidFill>
                  <a:srgbClr val="000000"/>
                </a:solidFill>
              </a:rPr>
              <a:t>其中泛型列表为用逗号分隔的合法</a:t>
            </a:r>
            <a:r>
              <a:rPr lang="en-US" altLang="zh-CN" dirty="0" smtClean="0">
                <a:solidFill>
                  <a:srgbClr val="000000"/>
                </a:solidFill>
              </a:rPr>
              <a:t>Java</a:t>
            </a:r>
            <a:r>
              <a:rPr lang="zh-CN" altLang="en-US" dirty="0" smtClean="0">
                <a:solidFill>
                  <a:srgbClr val="000000"/>
                </a:solidFill>
              </a:rPr>
              <a:t>标识符。</a:t>
            </a:r>
            <a:endParaRPr lang="zh-CN" altLang="en-US" dirty="0" smtClean="0">
              <a:solidFill>
                <a:srgbClr val="000000"/>
              </a:solidFill>
            </a:endParaRPr>
          </a:p>
          <a:p>
            <a:r>
              <a:rPr lang="zh-CN" altLang="en-US" dirty="0" smtClean="0"/>
              <a:t>在泛型列表中声明的泛型，可用于该方法的返回类型声明、参数类型声明和方法代码中的局部变量的类型声明。</a:t>
            </a:r>
            <a:endParaRPr lang="zh-CN" altLang="en-US" dirty="0" smtClean="0"/>
          </a:p>
          <a:p>
            <a:r>
              <a:rPr lang="zh-CN" altLang="en-US" dirty="0" smtClean="0"/>
              <a:t>类中其它方法不能使用当前方法声明的泛型。</a:t>
            </a:r>
            <a:endParaRPr lang="zh-CN" altLang="en-US" dirty="0" smtClean="0"/>
          </a:p>
          <a:p>
            <a:pPr>
              <a:lnSpc>
                <a:spcPct val="90000"/>
              </a:lnSpc>
            </a:pPr>
            <a:endParaRPr lang="zh-CN" altLang="en-GB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泛型使用实例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59632" y="1052736"/>
            <a:ext cx="6048672" cy="4883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泛型使用实例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55576" y="1412776"/>
            <a:ext cx="7511929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泛型通配符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泛型类实例之间的不兼容性会带来使用的不便。</a:t>
            </a:r>
            <a:endParaRPr lang="zh-CN" altLang="en-US" dirty="0" smtClean="0">
              <a:solidFill>
                <a:srgbClr val="000000"/>
              </a:solidFill>
            </a:endParaRPr>
          </a:p>
          <a:p>
            <a:r>
              <a:rPr lang="zh-CN" altLang="en-US" dirty="0" smtClean="0">
                <a:solidFill>
                  <a:srgbClr val="000000"/>
                </a:solidFill>
              </a:rPr>
              <a:t>使用泛型通配符</a:t>
            </a:r>
            <a:r>
              <a:rPr lang="en-US" altLang="zh-CN" dirty="0" smtClean="0">
                <a:solidFill>
                  <a:srgbClr val="000000"/>
                </a:solidFill>
              </a:rPr>
              <a:t>(?)</a:t>
            </a:r>
            <a:r>
              <a:rPr lang="zh-CN" altLang="en-US" dirty="0" smtClean="0">
                <a:solidFill>
                  <a:srgbClr val="000000"/>
                </a:solidFill>
              </a:rPr>
              <a:t>声明泛型类的变量可以解决这个问题。如：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1">
              <a:lnSpc>
                <a:spcPct val="130000"/>
              </a:lnSpc>
              <a:buClr>
                <a:srgbClr val="000000"/>
              </a:buClr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dirty="0" smtClean="0"/>
              <a:t>   </a:t>
            </a:r>
            <a:r>
              <a:rPr lang="en-GB" altLang="zh-CN" sz="2000" dirty="0" smtClean="0"/>
              <a:t>Generic&lt;Boolean&gt; f1 = new Generic&lt;Boolean&gt;();</a:t>
            </a:r>
            <a:endParaRPr lang="en-GB" altLang="zh-CN" sz="2000" dirty="0" smtClean="0"/>
          </a:p>
          <a:p>
            <a:pPr lvl="1">
              <a:lnSpc>
                <a:spcPct val="130000"/>
              </a:lnSpc>
              <a:buClr>
                <a:srgbClr val="000000"/>
              </a:buClr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2000" dirty="0" smtClean="0"/>
              <a:t>   Generic&lt;Integer&gt; f2 = new Generic&lt;Integer&gt;();</a:t>
            </a:r>
            <a:endParaRPr lang="en-GB" altLang="zh-CN" sz="2000" dirty="0" smtClean="0"/>
          </a:p>
          <a:p>
            <a:pPr lvl="1">
              <a:lnSpc>
                <a:spcPct val="130000"/>
              </a:lnSpc>
              <a:buClr>
                <a:srgbClr val="000000"/>
              </a:buClr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2000" dirty="0" smtClean="0"/>
              <a:t>   Generic&lt;Object&gt;  f3 = new Generic&lt;Object&gt;();</a:t>
            </a:r>
            <a:endParaRPr lang="en-GB" altLang="zh-CN" sz="2000" dirty="0" smtClean="0"/>
          </a:p>
          <a:p>
            <a:pPr lvl="1">
              <a:lnSpc>
                <a:spcPct val="130000"/>
              </a:lnSpc>
              <a:buClr>
                <a:srgbClr val="000000"/>
              </a:buClr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2000" dirty="0" smtClean="0"/>
              <a:t>   //f</a:t>
            </a:r>
            <a:r>
              <a:rPr lang="zh-CN" altLang="en-GB" sz="2000" dirty="0" smtClean="0"/>
              <a:t>可代表</a:t>
            </a:r>
            <a:r>
              <a:rPr lang="en-GB" altLang="zh-CN" sz="2000" dirty="0" smtClean="0"/>
              <a:t>Generic</a:t>
            </a:r>
            <a:r>
              <a:rPr lang="zh-CN" altLang="en-GB" sz="2000" dirty="0" smtClean="0"/>
              <a:t>所有可能的实例</a:t>
            </a:r>
            <a:endParaRPr lang="en-GB" altLang="zh-CN" sz="2000" dirty="0" smtClean="0"/>
          </a:p>
          <a:p>
            <a:pPr lvl="1">
              <a:lnSpc>
                <a:spcPct val="130000"/>
              </a:lnSpc>
              <a:buClr>
                <a:srgbClr val="000000"/>
              </a:buClr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2000" dirty="0" smtClean="0"/>
              <a:t>   Generic&lt;?&gt;   f; </a:t>
            </a:r>
            <a:endParaRPr lang="en-GB" altLang="zh-CN" sz="2000" dirty="0" smtClean="0"/>
          </a:p>
          <a:p>
            <a:pPr lvl="1">
              <a:lnSpc>
                <a:spcPct val="130000"/>
              </a:lnSpc>
              <a:buClr>
                <a:srgbClr val="000000"/>
              </a:buClr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2000" dirty="0" smtClean="0"/>
              <a:t>   f=f1;  //OK</a:t>
            </a:r>
            <a:endParaRPr lang="en-GB" altLang="zh-CN" sz="2000" dirty="0" smtClean="0"/>
          </a:p>
          <a:p>
            <a:pPr lvl="1">
              <a:lnSpc>
                <a:spcPct val="130000"/>
              </a:lnSpc>
              <a:buClr>
                <a:srgbClr val="000000"/>
              </a:buClr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2000" dirty="0" smtClean="0"/>
              <a:t>   f=f2;  //OK</a:t>
            </a:r>
            <a:endParaRPr lang="en-GB" altLang="zh-CN" sz="2000" dirty="0" smtClean="0"/>
          </a:p>
          <a:p>
            <a:pPr lvl="1">
              <a:lnSpc>
                <a:spcPct val="130000"/>
              </a:lnSpc>
              <a:buClr>
                <a:srgbClr val="000000"/>
              </a:buClr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CN" sz="2000" dirty="0" smtClean="0"/>
              <a:t>   f=f3;  //OK</a:t>
            </a:r>
            <a:endParaRPr lang="zh-CN" altLang="en-US" sz="2000" dirty="0" smtClean="0"/>
          </a:p>
          <a:p>
            <a:pPr>
              <a:lnSpc>
                <a:spcPct val="90000"/>
              </a:lnSpc>
            </a:pPr>
            <a:endParaRPr lang="zh-CN" altLang="en-GB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泛型通配符使用实例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23528" y="1484784"/>
            <a:ext cx="490537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1412776"/>
            <a:ext cx="272415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5.6 Java</a:t>
            </a:r>
            <a:r>
              <a:rPr lang="zh-CN" altLang="en-US" dirty="0" smtClean="0"/>
              <a:t>类的高级特性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反射机制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 smtClean="0">
                <a:latin typeface="Arial" panose="020B0604020202020204" pitchFamily="34" charset="0"/>
              </a:rPr>
              <a:t>反射机制为程序员提供了动态获取类的信息、以及动态调用对象方法的功能。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endParaRPr lang="en-US" altLang="zh-CN" dirty="0" smtClean="0">
              <a:latin typeface="Arial" panose="020B0604020202020204" pitchFamily="34" charset="0"/>
            </a:endParaRPr>
          </a:p>
          <a:p>
            <a:endParaRPr lang="en-US" altLang="zh-CN" dirty="0" smtClean="0">
              <a:latin typeface="Arial" panose="020B0604020202020204" pitchFamily="34" charset="0"/>
            </a:endParaRPr>
          </a:p>
          <a:p>
            <a:endParaRPr lang="en-US" altLang="zh-CN" dirty="0" smtClean="0">
              <a:latin typeface="Arial" panose="020B0604020202020204" pitchFamily="34" charset="0"/>
            </a:endParaRPr>
          </a:p>
          <a:p>
            <a:endParaRPr lang="en-US" altLang="zh-CN" dirty="0" smtClean="0">
              <a:latin typeface="Arial" panose="020B0604020202020204" pitchFamily="34" charset="0"/>
            </a:endParaRPr>
          </a:p>
          <a:p>
            <a:endParaRPr lang="en-US" altLang="zh-CN" dirty="0" smtClean="0">
              <a:latin typeface="Arial" panose="020B0604020202020204" pitchFamily="34" charset="0"/>
            </a:endParaRPr>
          </a:p>
          <a:p>
            <a:endParaRPr lang="en-US" altLang="zh-CN" dirty="0" smtClean="0"/>
          </a:p>
          <a:p>
            <a:r>
              <a:rPr lang="en-US" altLang="zh-CN" dirty="0" smtClean="0"/>
              <a:t>Java</a:t>
            </a:r>
            <a:r>
              <a:rPr lang="zh-CN" altLang="zh-CN" dirty="0" smtClean="0"/>
              <a:t>反射机制可以增加程序的灵活性，提供的主要功能包括：</a:t>
            </a:r>
            <a:endParaRPr lang="zh-CN" altLang="zh-CN" dirty="0" smtClean="0"/>
          </a:p>
          <a:p>
            <a:pPr fontAlgn="base">
              <a:buNone/>
            </a:pPr>
            <a:r>
              <a:rPr lang="en-US" altLang="zh-CN" dirty="0" smtClean="0"/>
              <a:t> </a:t>
            </a:r>
            <a:r>
              <a:rPr lang="zh-CN" altLang="zh-CN" dirty="0" smtClean="0"/>
              <a:t>（</a:t>
            </a:r>
            <a:r>
              <a:rPr lang="en-US" altLang="zh-CN" dirty="0" smtClean="0"/>
              <a:t>1</a:t>
            </a:r>
            <a:r>
              <a:rPr lang="zh-CN" altLang="zh-CN" dirty="0" smtClean="0"/>
              <a:t>）加载运行时才能确定的数据类型</a:t>
            </a:r>
            <a:endParaRPr lang="zh-CN" altLang="zh-CN" dirty="0" smtClean="0"/>
          </a:p>
          <a:p>
            <a:pPr fontAlgn="base">
              <a:buNone/>
            </a:pPr>
            <a:r>
              <a:rPr lang="en-US" altLang="zh-CN" dirty="0" smtClean="0"/>
              <a:t> </a:t>
            </a:r>
            <a:r>
              <a:rPr lang="zh-CN" altLang="zh-CN" dirty="0" smtClean="0"/>
              <a:t>（</a:t>
            </a:r>
            <a:r>
              <a:rPr lang="en-US" altLang="zh-CN" dirty="0" smtClean="0"/>
              <a:t>2</a:t>
            </a:r>
            <a:r>
              <a:rPr lang="zh-CN" altLang="zh-CN" dirty="0" smtClean="0"/>
              <a:t>）解析类的结构、分析类的能力、获取其内部信息</a:t>
            </a:r>
            <a:endParaRPr lang="zh-CN" altLang="zh-CN" dirty="0" smtClean="0"/>
          </a:p>
          <a:p>
            <a:pPr fontAlgn="base">
              <a:buNone/>
            </a:pPr>
            <a:r>
              <a:rPr lang="en-US" altLang="zh-CN" dirty="0" smtClean="0"/>
              <a:t> </a:t>
            </a:r>
            <a:r>
              <a:rPr lang="zh-CN" altLang="zh-CN" dirty="0" smtClean="0"/>
              <a:t>（</a:t>
            </a:r>
            <a:r>
              <a:rPr lang="en-US" altLang="zh-CN" dirty="0" smtClean="0"/>
              <a:t>3</a:t>
            </a:r>
            <a:r>
              <a:rPr lang="zh-CN" altLang="zh-CN" dirty="0" smtClean="0"/>
              <a:t>）操作类或其实例（访问属性、调用方法、创建新对象）</a:t>
            </a:r>
            <a:endParaRPr lang="zh-CN" altLang="zh-CN" dirty="0" smtClean="0"/>
          </a:p>
          <a:p>
            <a:endParaRPr lang="zh-CN" altLang="zh-CN" dirty="0" smtClean="0"/>
          </a:p>
          <a:p>
            <a:endParaRPr lang="zh-CN" altLang="en-US" dirty="0" smtClean="0">
              <a:latin typeface="Arial" panose="020B0604020202020204" pitchFamily="34" charset="0"/>
            </a:endParaRPr>
          </a:p>
          <a:p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endParaRPr lang="zh-CN" altLang="en-GB" dirty="0" smtClean="0">
              <a:solidFill>
                <a:srgbClr val="000000"/>
              </a:solidFill>
            </a:endParaRPr>
          </a:p>
        </p:txBody>
      </p:sp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7169" name="Object 1"/>
          <p:cNvGraphicFramePr>
            <a:graphicFrameLocks noChangeAspect="1"/>
          </p:cNvGraphicFramePr>
          <p:nvPr/>
        </p:nvGraphicFramePr>
        <p:xfrm>
          <a:off x="683568" y="2060848"/>
          <a:ext cx="7848872" cy="196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7" name="Visio" r:id="rId1" imgW="4394200" imgH="1104900" progId="Visio.Drawing.11">
                  <p:embed/>
                </p:oleObj>
              </mc:Choice>
              <mc:Fallback>
                <p:oleObj name="Visio" r:id="rId1" imgW="4394200" imgH="1104900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060848"/>
                        <a:ext cx="7848872" cy="196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</a:t>
            </a:r>
            <a:r>
              <a:rPr lang="zh-CN" altLang="en-US" dirty="0" smtClean="0"/>
              <a:t>类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程序运行期间，</a:t>
            </a:r>
            <a:r>
              <a:rPr lang="en-US" altLang="zh-CN" dirty="0" smtClean="0">
                <a:solidFill>
                  <a:srgbClr val="000000"/>
                </a:solidFill>
              </a:rPr>
              <a:t>Java</a:t>
            </a:r>
            <a:r>
              <a:rPr lang="zh-CN" altLang="en-US" dirty="0" smtClean="0">
                <a:solidFill>
                  <a:srgbClr val="000000"/>
                </a:solidFill>
              </a:rPr>
              <a:t>运行时系统始终为所有的对象维护一个被称为运行时的类型标识，这个类称为</a:t>
            </a:r>
            <a:r>
              <a:rPr lang="en-US" altLang="zh-CN" dirty="0" smtClean="0">
                <a:solidFill>
                  <a:srgbClr val="000000"/>
                </a:solidFill>
              </a:rPr>
              <a:t>Class</a:t>
            </a:r>
            <a:r>
              <a:rPr lang="zh-CN" altLang="en-US" dirty="0" smtClean="0">
                <a:solidFill>
                  <a:srgbClr val="000000"/>
                </a:solidFill>
              </a:rPr>
              <a:t>。</a:t>
            </a:r>
            <a:endParaRPr lang="zh-CN" altLang="en-US" dirty="0" smtClean="0">
              <a:solidFill>
                <a:srgbClr val="000000"/>
              </a:solidFill>
            </a:endParaRPr>
          </a:p>
          <a:p>
            <a:r>
              <a:rPr lang="zh-CN" altLang="en-US" dirty="0" smtClean="0">
                <a:solidFill>
                  <a:srgbClr val="000000"/>
                </a:solidFill>
              </a:rPr>
              <a:t>获取</a:t>
            </a:r>
            <a:r>
              <a:rPr lang="en-US" altLang="zh-CN" dirty="0" smtClean="0">
                <a:solidFill>
                  <a:srgbClr val="000000"/>
                </a:solidFill>
              </a:rPr>
              <a:t>Class</a:t>
            </a:r>
            <a:r>
              <a:rPr lang="zh-CN" altLang="en-US" dirty="0" smtClean="0">
                <a:solidFill>
                  <a:srgbClr val="000000"/>
                </a:solidFill>
              </a:rPr>
              <a:t>对象的方式主要有</a:t>
            </a:r>
            <a:r>
              <a:rPr lang="en-US" altLang="zh-CN" dirty="0" smtClean="0">
                <a:solidFill>
                  <a:srgbClr val="000000"/>
                </a:solidFill>
              </a:rPr>
              <a:t>3</a:t>
            </a:r>
            <a:r>
              <a:rPr lang="zh-CN" altLang="en-US" dirty="0" smtClean="0">
                <a:solidFill>
                  <a:srgbClr val="000000"/>
                </a:solidFill>
              </a:rPr>
              <a:t>种：</a:t>
            </a:r>
            <a:endParaRPr lang="zh-CN" altLang="en-US" dirty="0" smtClean="0">
              <a:solidFill>
                <a:srgbClr val="000000"/>
              </a:solidFill>
            </a:endParaRPr>
          </a:p>
          <a:p>
            <a:pPr lvl="1">
              <a:buClr>
                <a:schemeClr val="tx1"/>
              </a:buClr>
              <a:buSzPct val="75000"/>
              <a:buFontTx/>
              <a:buChar char="–"/>
            </a:pPr>
            <a:r>
              <a:rPr lang="zh-CN" altLang="en-US" sz="1800" dirty="0" smtClean="0">
                <a:latin typeface="Arial" panose="020B0604020202020204" pitchFamily="34" charset="0"/>
              </a:rPr>
              <a:t>通过</a:t>
            </a:r>
            <a:r>
              <a:rPr lang="en-US" altLang="zh-CN" sz="1800" dirty="0" smtClean="0">
                <a:latin typeface="Arial" panose="020B0604020202020204" pitchFamily="34" charset="0"/>
              </a:rPr>
              <a:t>Object</a:t>
            </a:r>
            <a:r>
              <a:rPr lang="zh-CN" altLang="en-US" sz="1800" dirty="0" smtClean="0">
                <a:latin typeface="Arial" panose="020B0604020202020204" pitchFamily="34" charset="0"/>
              </a:rPr>
              <a:t>类中的</a:t>
            </a:r>
            <a:r>
              <a:rPr lang="en-US" altLang="zh-CN" sz="1800" dirty="0" err="1" smtClean="0">
                <a:latin typeface="Arial" panose="020B0604020202020204" pitchFamily="34" charset="0"/>
              </a:rPr>
              <a:t>getClass</a:t>
            </a:r>
            <a:r>
              <a:rPr lang="en-US" altLang="zh-CN" sz="1800" dirty="0" smtClean="0">
                <a:latin typeface="Arial" panose="020B0604020202020204" pitchFamily="34" charset="0"/>
              </a:rPr>
              <a:t>()</a:t>
            </a:r>
            <a:r>
              <a:rPr lang="zh-CN" altLang="en-US" sz="1800" dirty="0" smtClean="0">
                <a:latin typeface="Arial" panose="020B0604020202020204" pitchFamily="34" charset="0"/>
              </a:rPr>
              <a:t>方法。 </a:t>
            </a:r>
            <a:endParaRPr lang="zh-CN" altLang="en-US" sz="1800" dirty="0" smtClean="0">
              <a:latin typeface="Arial" panose="020B0604020202020204" pitchFamily="34" charset="0"/>
            </a:endParaRPr>
          </a:p>
          <a:p>
            <a:pPr lvl="1">
              <a:buClr>
                <a:schemeClr val="tx1"/>
              </a:buClr>
              <a:buSzPct val="75000"/>
              <a:buFontTx/>
              <a:buChar char="–"/>
            </a:pPr>
            <a:r>
              <a:rPr lang="zh-CN" altLang="en-US" sz="1800" dirty="0" smtClean="0">
                <a:latin typeface="Arial" panose="020B0604020202020204" pitchFamily="34" charset="0"/>
              </a:rPr>
              <a:t>利用</a:t>
            </a:r>
            <a:r>
              <a:rPr lang="en-US" altLang="zh-CN" sz="1800" dirty="0" smtClean="0">
                <a:latin typeface="Arial" panose="020B0604020202020204" pitchFamily="34" charset="0"/>
              </a:rPr>
              <a:t>Class</a:t>
            </a:r>
            <a:r>
              <a:rPr lang="zh-CN" altLang="en-US" sz="1800" dirty="0" smtClean="0">
                <a:latin typeface="Arial" panose="020B0604020202020204" pitchFamily="34" charset="0"/>
              </a:rPr>
              <a:t>类的静态方法</a:t>
            </a:r>
            <a:r>
              <a:rPr lang="en-US" altLang="zh-CN" sz="1800" dirty="0" err="1" smtClean="0">
                <a:latin typeface="Arial" panose="020B0604020202020204" pitchFamily="34" charset="0"/>
              </a:rPr>
              <a:t>forName</a:t>
            </a:r>
            <a:r>
              <a:rPr lang="en-US" altLang="zh-CN" sz="1800" dirty="0" smtClean="0">
                <a:latin typeface="Arial" panose="020B0604020202020204" pitchFamily="34" charset="0"/>
              </a:rPr>
              <a:t>()</a:t>
            </a:r>
            <a:r>
              <a:rPr lang="zh-CN" altLang="en-US" sz="1800" dirty="0" smtClean="0">
                <a:latin typeface="Arial" panose="020B0604020202020204" pitchFamily="34" charset="0"/>
              </a:rPr>
              <a:t>。 </a:t>
            </a:r>
            <a:endParaRPr lang="zh-CN" altLang="en-US" sz="1800" dirty="0" smtClean="0">
              <a:latin typeface="Arial" panose="020B0604020202020204" pitchFamily="34" charset="0"/>
            </a:endParaRPr>
          </a:p>
          <a:p>
            <a:pPr lvl="1">
              <a:buClr>
                <a:schemeClr val="tx1"/>
              </a:buClr>
              <a:buSzPct val="75000"/>
              <a:buFontTx/>
              <a:buChar char="–"/>
            </a:pPr>
            <a:r>
              <a:rPr lang="zh-CN" altLang="en-US" sz="1800" dirty="0" smtClean="0">
                <a:latin typeface="Arial" panose="020B0604020202020204" pitchFamily="34" charset="0"/>
              </a:rPr>
              <a:t>设</a:t>
            </a:r>
            <a:r>
              <a:rPr lang="en-US" altLang="zh-CN" sz="1800" dirty="0" smtClean="0">
                <a:latin typeface="Arial" panose="020B0604020202020204" pitchFamily="34" charset="0"/>
              </a:rPr>
              <a:t>T</a:t>
            </a:r>
            <a:r>
              <a:rPr lang="zh-CN" altLang="en-US" sz="1800" dirty="0" smtClean="0">
                <a:latin typeface="Arial" panose="020B0604020202020204" pitchFamily="34" charset="0"/>
              </a:rPr>
              <a:t>是任意的</a:t>
            </a:r>
            <a:r>
              <a:rPr lang="en-US" altLang="zh-CN" sz="1800" dirty="0" smtClean="0">
                <a:latin typeface="Arial" panose="020B0604020202020204" pitchFamily="34" charset="0"/>
              </a:rPr>
              <a:t>Java</a:t>
            </a:r>
            <a:r>
              <a:rPr lang="zh-CN" altLang="en-US" sz="1800" dirty="0" smtClean="0">
                <a:latin typeface="Arial" panose="020B0604020202020204" pitchFamily="34" charset="0"/>
              </a:rPr>
              <a:t>类，则</a:t>
            </a:r>
            <a:r>
              <a:rPr lang="en-US" altLang="zh-CN" sz="1800" dirty="0" err="1" smtClean="0">
                <a:latin typeface="Arial" panose="020B0604020202020204" pitchFamily="34" charset="0"/>
              </a:rPr>
              <a:t>T.class</a:t>
            </a:r>
            <a:r>
              <a:rPr lang="zh-CN" altLang="en-US" sz="1800" dirty="0" smtClean="0">
                <a:latin typeface="Arial" panose="020B0604020202020204" pitchFamily="34" charset="0"/>
              </a:rPr>
              <a:t>代表匹配的类对象。</a:t>
            </a:r>
            <a:endParaRPr lang="zh-CN" altLang="en-US" sz="1800" dirty="0" smtClean="0">
              <a:latin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</a:rPr>
              <a:t>Class</a:t>
            </a:r>
            <a:r>
              <a:rPr lang="zh-CN" altLang="en-US" dirty="0" smtClean="0">
                <a:solidFill>
                  <a:srgbClr val="000000"/>
                </a:solidFill>
              </a:rPr>
              <a:t>类提供了许多重要的方法，除了获取类成员的方法外，常用的方法包括： </a:t>
            </a:r>
            <a:endParaRPr lang="zh-CN" altLang="en-US" dirty="0" smtClean="0">
              <a:solidFill>
                <a:srgbClr val="000000"/>
              </a:solidFill>
            </a:endParaRPr>
          </a:p>
          <a:p>
            <a:pPr lvl="1">
              <a:buClr>
                <a:schemeClr val="tx1"/>
              </a:buClr>
              <a:buSzPct val="75000"/>
              <a:buFontTx/>
              <a:buChar char="–"/>
            </a:pPr>
            <a:r>
              <a:rPr lang="en-US" altLang="zh-CN" sz="1800" dirty="0" err="1" smtClean="0">
                <a:latin typeface="Arial" panose="020B0604020202020204" pitchFamily="34" charset="0"/>
              </a:rPr>
              <a:t>getName</a:t>
            </a:r>
            <a:r>
              <a:rPr lang="en-US" altLang="zh-CN" sz="1800" dirty="0" smtClean="0">
                <a:latin typeface="Arial" panose="020B0604020202020204" pitchFamily="34" charset="0"/>
              </a:rPr>
              <a:t>()</a:t>
            </a:r>
            <a:r>
              <a:rPr lang="zh-CN" altLang="en-US" sz="1800" dirty="0" smtClean="0">
                <a:latin typeface="Arial" panose="020B0604020202020204" pitchFamily="34" charset="0"/>
              </a:rPr>
              <a:t>：返回类的名字。</a:t>
            </a:r>
            <a:endParaRPr lang="zh-CN" altLang="en-US" sz="1800" dirty="0" smtClean="0">
              <a:latin typeface="Arial" panose="020B0604020202020204" pitchFamily="34" charset="0"/>
            </a:endParaRPr>
          </a:p>
          <a:p>
            <a:pPr lvl="1">
              <a:buClr>
                <a:schemeClr val="tx1"/>
              </a:buClr>
              <a:buSzPct val="75000"/>
              <a:buFontTx/>
              <a:buChar char="–"/>
            </a:pPr>
            <a:r>
              <a:rPr lang="en-US" altLang="zh-CN" sz="1800" dirty="0" err="1" smtClean="0">
                <a:latin typeface="Arial" panose="020B0604020202020204" pitchFamily="34" charset="0"/>
              </a:rPr>
              <a:t>newInstance</a:t>
            </a:r>
            <a:r>
              <a:rPr lang="en-US" altLang="zh-CN" sz="1800" dirty="0" smtClean="0">
                <a:latin typeface="Arial" panose="020B0604020202020204" pitchFamily="34" charset="0"/>
              </a:rPr>
              <a:t>()</a:t>
            </a:r>
            <a:r>
              <a:rPr lang="zh-CN" altLang="en-US" sz="1800" dirty="0" smtClean="0">
                <a:latin typeface="Arial" panose="020B0604020202020204" pitchFamily="34" charset="0"/>
              </a:rPr>
              <a:t>：创建该类型的一个对象，调用无参的构造方法。</a:t>
            </a:r>
            <a:endParaRPr lang="zh-CN" altLang="en-US" sz="1800" dirty="0" smtClean="0">
              <a:latin typeface="Arial" panose="020B0604020202020204" pitchFamily="34" charset="0"/>
            </a:endParaRPr>
          </a:p>
          <a:p>
            <a:pPr lvl="1">
              <a:buClr>
                <a:schemeClr val="tx1"/>
              </a:buClr>
              <a:buSzPct val="75000"/>
              <a:buFontTx/>
              <a:buChar char="–"/>
            </a:pPr>
            <a:r>
              <a:rPr lang="en-US" altLang="zh-CN" sz="1800" dirty="0" err="1" smtClean="0">
                <a:latin typeface="Arial" panose="020B0604020202020204" pitchFamily="34" charset="0"/>
              </a:rPr>
              <a:t>getSuperClass</a:t>
            </a:r>
            <a:r>
              <a:rPr lang="en-US" altLang="zh-CN" sz="1800" dirty="0" smtClean="0">
                <a:latin typeface="Arial" panose="020B0604020202020204" pitchFamily="34" charset="0"/>
              </a:rPr>
              <a:t>()</a:t>
            </a:r>
            <a:r>
              <a:rPr lang="zh-CN" altLang="en-US" sz="1800" dirty="0" smtClean="0">
                <a:latin typeface="Arial" panose="020B0604020202020204" pitchFamily="34" charset="0"/>
              </a:rPr>
              <a:t>：返回类的父类类型。 </a:t>
            </a:r>
            <a:endParaRPr lang="en-US" altLang="zh-CN" sz="1800" dirty="0" smtClean="0">
              <a:latin typeface="Arial" panose="020B0604020202020204" pitchFamily="34" charset="0"/>
            </a:endParaRPr>
          </a:p>
          <a:p>
            <a:pPr lvl="1">
              <a:buClr>
                <a:schemeClr val="tx1"/>
              </a:buClr>
              <a:buSzPct val="75000"/>
              <a:buFontTx/>
              <a:buChar char="–"/>
            </a:pPr>
            <a:r>
              <a:rPr lang="en-US" altLang="zh-CN" sz="1800" dirty="0" err="1" smtClean="0"/>
              <a:t>getConstructor</a:t>
            </a:r>
            <a:r>
              <a:rPr lang="en-US" altLang="zh-CN" sz="1800" dirty="0" smtClean="0"/>
              <a:t>()</a:t>
            </a:r>
            <a:r>
              <a:rPr lang="zh-CN" altLang="en-US" sz="1800" dirty="0" smtClean="0"/>
              <a:t>：</a:t>
            </a:r>
            <a:r>
              <a:rPr lang="zh-CN" altLang="zh-CN" sz="1800" dirty="0" smtClean="0"/>
              <a:t>返回指定</a:t>
            </a:r>
            <a:r>
              <a:rPr lang="en-US" altLang="zh-CN" sz="1800" dirty="0" smtClean="0"/>
              <a:t>public</a:t>
            </a:r>
            <a:r>
              <a:rPr lang="zh-CN" altLang="zh-CN" sz="1800" dirty="0" smtClean="0"/>
              <a:t>构造器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lvl="1">
              <a:buClr>
                <a:schemeClr val="tx1"/>
              </a:buClr>
              <a:buSzPct val="75000"/>
              <a:buFontTx/>
              <a:buChar char="–"/>
            </a:pPr>
            <a:r>
              <a:rPr lang="en-US" altLang="zh-CN" sz="1800" dirty="0" err="1" smtClean="0"/>
              <a:t>getDeclaredConstructors</a:t>
            </a:r>
            <a:r>
              <a:rPr lang="en-US" altLang="zh-CN" sz="1800" dirty="0" smtClean="0"/>
              <a:t>()</a:t>
            </a:r>
            <a:r>
              <a:rPr lang="zh-CN" altLang="en-US" sz="1800" dirty="0" smtClean="0"/>
              <a:t>：</a:t>
            </a:r>
            <a:r>
              <a:rPr lang="zh-CN" altLang="zh-CN" sz="1800" dirty="0" smtClean="0"/>
              <a:t>返回类中所有的构造器</a:t>
            </a:r>
            <a:endParaRPr lang="zh-CN" altLang="en-US" sz="1800" dirty="0" smtClean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继承实例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79512" y="836712"/>
            <a:ext cx="4381500" cy="3581400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2492896"/>
            <a:ext cx="5652120" cy="3960142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类访问类成员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Field</a:t>
            </a:r>
            <a:r>
              <a:rPr lang="zh-CN" altLang="en-US" dirty="0" smtClean="0">
                <a:solidFill>
                  <a:srgbClr val="000000"/>
                </a:solidFill>
              </a:rPr>
              <a:t>、</a:t>
            </a:r>
            <a:r>
              <a:rPr lang="en-US" altLang="zh-CN" dirty="0" smtClean="0">
                <a:solidFill>
                  <a:srgbClr val="000000"/>
                </a:solidFill>
              </a:rPr>
              <a:t>Method</a:t>
            </a:r>
            <a:r>
              <a:rPr lang="zh-CN" altLang="en-US" dirty="0" smtClean="0">
                <a:solidFill>
                  <a:srgbClr val="000000"/>
                </a:solidFill>
              </a:rPr>
              <a:t>和</a:t>
            </a:r>
            <a:r>
              <a:rPr lang="en-US" altLang="zh-CN" dirty="0" smtClean="0">
                <a:solidFill>
                  <a:srgbClr val="000000"/>
                </a:solidFill>
              </a:rPr>
              <a:t>Constructor</a:t>
            </a:r>
            <a:r>
              <a:rPr lang="zh-CN" altLang="en-US" dirty="0" smtClean="0">
                <a:solidFill>
                  <a:srgbClr val="000000"/>
                </a:solidFill>
              </a:rPr>
              <a:t>分别用于描述类的成员变量、成员方法和构造方法。</a:t>
            </a:r>
            <a:endParaRPr lang="zh-CN" altLang="en-US" dirty="0" smtClean="0">
              <a:solidFill>
                <a:srgbClr val="000000"/>
              </a:solidFill>
            </a:endParaRPr>
          </a:p>
          <a:p>
            <a:r>
              <a:rPr lang="en-US" altLang="zh-CN" dirty="0" smtClean="0">
                <a:solidFill>
                  <a:srgbClr val="000000"/>
                </a:solidFill>
              </a:rPr>
              <a:t>Class</a:t>
            </a:r>
            <a:r>
              <a:rPr lang="zh-CN" altLang="en-US" dirty="0" smtClean="0">
                <a:solidFill>
                  <a:srgbClr val="000000"/>
                </a:solidFill>
              </a:rPr>
              <a:t>类提供的访问成员的方法包括：</a:t>
            </a:r>
            <a:endParaRPr lang="zh-CN" altLang="en-US" dirty="0" smtClean="0">
              <a:solidFill>
                <a:srgbClr val="000000"/>
              </a:solidFill>
            </a:endParaRPr>
          </a:p>
          <a:p>
            <a:pPr lvl="1">
              <a:buClr>
                <a:schemeClr val="tx1"/>
              </a:buClr>
              <a:buSzPct val="75000"/>
              <a:buFontTx/>
              <a:buChar char="–"/>
            </a:pPr>
            <a:r>
              <a:rPr lang="en-US" altLang="zh-CN" sz="2000" dirty="0" smtClean="0">
                <a:latin typeface="Arial" panose="020B0604020202020204" pitchFamily="34" charset="0"/>
              </a:rPr>
              <a:t>Field[] </a:t>
            </a:r>
            <a:r>
              <a:rPr lang="en-US" altLang="zh-CN" sz="2000" dirty="0" err="1" smtClean="0">
                <a:latin typeface="Arial" panose="020B0604020202020204" pitchFamily="34" charset="0"/>
              </a:rPr>
              <a:t>getFields</a:t>
            </a:r>
            <a:r>
              <a:rPr lang="en-US" altLang="zh-CN" sz="2000" dirty="0" smtClean="0">
                <a:latin typeface="Arial" panose="020B0604020202020204" pitchFamily="34" charset="0"/>
              </a:rPr>
              <a:t>()</a:t>
            </a:r>
            <a:endParaRPr lang="en-US" altLang="zh-CN" sz="2000" dirty="0" smtClean="0">
              <a:latin typeface="Arial" panose="020B0604020202020204" pitchFamily="34" charset="0"/>
            </a:endParaRPr>
          </a:p>
          <a:p>
            <a:pPr lvl="1">
              <a:buClr>
                <a:schemeClr val="tx1"/>
              </a:buClr>
              <a:buSzPct val="75000"/>
              <a:buFontTx/>
              <a:buChar char="–"/>
            </a:pPr>
            <a:r>
              <a:rPr lang="en-US" altLang="zh-CN" sz="2000" dirty="0" smtClean="0">
                <a:latin typeface="Arial" panose="020B0604020202020204" pitchFamily="34" charset="0"/>
              </a:rPr>
              <a:t>Method[] </a:t>
            </a:r>
            <a:r>
              <a:rPr lang="en-US" altLang="zh-CN" sz="2000" dirty="0" err="1" smtClean="0">
                <a:latin typeface="Arial" panose="020B0604020202020204" pitchFamily="34" charset="0"/>
              </a:rPr>
              <a:t>getMethods</a:t>
            </a:r>
            <a:r>
              <a:rPr lang="en-US" altLang="zh-CN" sz="2000" dirty="0" smtClean="0">
                <a:latin typeface="Arial" panose="020B0604020202020204" pitchFamily="34" charset="0"/>
              </a:rPr>
              <a:t>()</a:t>
            </a:r>
            <a:endParaRPr lang="en-US" altLang="zh-CN" sz="2000" dirty="0" smtClean="0">
              <a:latin typeface="Arial" panose="020B0604020202020204" pitchFamily="34" charset="0"/>
            </a:endParaRPr>
          </a:p>
          <a:p>
            <a:pPr lvl="1">
              <a:buClr>
                <a:schemeClr val="tx1"/>
              </a:buClr>
              <a:buSzPct val="75000"/>
              <a:buFontTx/>
              <a:buChar char="–"/>
            </a:pPr>
            <a:r>
              <a:rPr lang="en-US" altLang="zh-CN" sz="2000" dirty="0" smtClean="0">
                <a:latin typeface="Arial" panose="020B0604020202020204" pitchFamily="34" charset="0"/>
              </a:rPr>
              <a:t>Constructor[] </a:t>
            </a:r>
            <a:r>
              <a:rPr lang="en-US" altLang="zh-CN" sz="2000" dirty="0" err="1" smtClean="0">
                <a:latin typeface="Arial" panose="020B0604020202020204" pitchFamily="34" charset="0"/>
              </a:rPr>
              <a:t>getConstructors</a:t>
            </a:r>
            <a:r>
              <a:rPr lang="en-US" altLang="zh-CN" sz="2000" dirty="0" smtClean="0">
                <a:latin typeface="Arial" panose="020B0604020202020204" pitchFamily="34" charset="0"/>
              </a:rPr>
              <a:t>()</a:t>
            </a:r>
            <a:endParaRPr lang="en-US" altLang="zh-CN" sz="2000" dirty="0" smtClean="0">
              <a:latin typeface="Arial" panose="020B0604020202020204" pitchFamily="34" charset="0"/>
            </a:endParaRPr>
          </a:p>
          <a:p>
            <a:pPr lvl="1">
              <a:buClr>
                <a:schemeClr val="tx1"/>
              </a:buClr>
              <a:buSzPct val="75000"/>
              <a:buFontTx/>
              <a:buChar char="–"/>
            </a:pPr>
            <a:r>
              <a:rPr lang="en-US" altLang="zh-CN" sz="2000" dirty="0" smtClean="0">
                <a:latin typeface="Arial" panose="020B0604020202020204" pitchFamily="34" charset="0"/>
              </a:rPr>
              <a:t>Field[] </a:t>
            </a:r>
            <a:r>
              <a:rPr lang="en-US" altLang="zh-CN" sz="2000" dirty="0" err="1" smtClean="0">
                <a:latin typeface="Arial" panose="020B0604020202020204" pitchFamily="34" charset="0"/>
              </a:rPr>
              <a:t>getDeclaredFields</a:t>
            </a:r>
            <a:r>
              <a:rPr lang="en-US" altLang="zh-CN" sz="2000" dirty="0" smtClean="0">
                <a:latin typeface="Arial" panose="020B0604020202020204" pitchFamily="34" charset="0"/>
              </a:rPr>
              <a:t>()</a:t>
            </a:r>
            <a:endParaRPr lang="en-US" altLang="zh-CN" sz="2000" dirty="0" smtClean="0">
              <a:latin typeface="Arial" panose="020B0604020202020204" pitchFamily="34" charset="0"/>
            </a:endParaRPr>
          </a:p>
          <a:p>
            <a:pPr lvl="1">
              <a:buClr>
                <a:schemeClr val="tx1"/>
              </a:buClr>
              <a:buSzPct val="75000"/>
              <a:buFontTx/>
              <a:buChar char="–"/>
            </a:pPr>
            <a:r>
              <a:rPr lang="en-US" altLang="zh-CN" sz="2000" dirty="0" smtClean="0">
                <a:latin typeface="Arial" panose="020B0604020202020204" pitchFamily="34" charset="0"/>
              </a:rPr>
              <a:t>Method[] </a:t>
            </a:r>
            <a:r>
              <a:rPr lang="en-US" altLang="zh-CN" sz="2000" dirty="0" err="1" smtClean="0">
                <a:latin typeface="Arial" panose="020B0604020202020204" pitchFamily="34" charset="0"/>
              </a:rPr>
              <a:t>getDeclaredMethods</a:t>
            </a:r>
            <a:r>
              <a:rPr lang="en-US" altLang="zh-CN" sz="2000" dirty="0" smtClean="0">
                <a:latin typeface="Arial" panose="020B0604020202020204" pitchFamily="34" charset="0"/>
              </a:rPr>
              <a:t>()</a:t>
            </a:r>
            <a:endParaRPr lang="en-US" altLang="zh-CN" sz="2000" dirty="0" smtClean="0">
              <a:latin typeface="Arial" panose="020B0604020202020204" pitchFamily="34" charset="0"/>
            </a:endParaRPr>
          </a:p>
          <a:p>
            <a:pPr lvl="1">
              <a:buClr>
                <a:schemeClr val="tx1"/>
              </a:buClr>
              <a:buSzPct val="75000"/>
              <a:buFontTx/>
              <a:buChar char="–"/>
            </a:pPr>
            <a:r>
              <a:rPr lang="en-US" altLang="zh-CN" sz="2000" dirty="0" smtClean="0">
                <a:latin typeface="Arial" panose="020B0604020202020204" pitchFamily="34" charset="0"/>
              </a:rPr>
              <a:t>Constructor[] </a:t>
            </a:r>
            <a:r>
              <a:rPr lang="en-US" altLang="zh-CN" sz="2000" dirty="0" err="1" smtClean="0">
                <a:latin typeface="Arial" panose="020B0604020202020204" pitchFamily="34" charset="0"/>
              </a:rPr>
              <a:t>getDeclaredConstructors</a:t>
            </a:r>
            <a:r>
              <a:rPr lang="en-US" altLang="zh-CN" sz="2000" dirty="0" smtClean="0">
                <a:latin typeface="Arial" panose="020B0604020202020204" pitchFamily="34" charset="0"/>
              </a:rPr>
              <a:t>()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Java</a:t>
            </a:r>
            <a:r>
              <a:rPr lang="zh-CN" altLang="en-US" dirty="0" smtClean="0"/>
              <a:t>反射实例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52475" y="914400"/>
            <a:ext cx="76390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Java</a:t>
            </a:r>
            <a:r>
              <a:rPr lang="zh-CN" altLang="en-US" dirty="0" smtClean="0"/>
              <a:t>反射实例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87624" y="1052736"/>
            <a:ext cx="6210300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72816"/>
            <a:ext cx="7219950" cy="4352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</a:t>
            </a:r>
            <a:r>
              <a:rPr lang="zh-CN" altLang="en-US" dirty="0" smtClean="0"/>
              <a:t>类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Method</a:t>
            </a:r>
            <a:r>
              <a:rPr lang="zh-CN" altLang="en-US" dirty="0" smtClean="0">
                <a:solidFill>
                  <a:srgbClr val="000000"/>
                </a:solidFill>
              </a:rPr>
              <a:t>类中有一个</a:t>
            </a:r>
            <a:r>
              <a:rPr lang="en-US" altLang="zh-CN" dirty="0" smtClean="0">
                <a:solidFill>
                  <a:srgbClr val="000000"/>
                </a:solidFill>
              </a:rPr>
              <a:t>invoke()</a:t>
            </a:r>
            <a:r>
              <a:rPr lang="zh-CN" altLang="en-US" dirty="0" smtClean="0">
                <a:solidFill>
                  <a:srgbClr val="000000"/>
                </a:solidFill>
              </a:rPr>
              <a:t>方法，它用来调用对象中的方法。</a:t>
            </a:r>
            <a:r>
              <a:rPr lang="en-US" altLang="zh-CN" dirty="0" smtClean="0">
                <a:solidFill>
                  <a:srgbClr val="000000"/>
                </a:solidFill>
              </a:rPr>
              <a:t>Invoke()</a:t>
            </a:r>
            <a:r>
              <a:rPr lang="zh-CN" altLang="en-US" dirty="0" smtClean="0">
                <a:solidFill>
                  <a:srgbClr val="000000"/>
                </a:solidFill>
              </a:rPr>
              <a:t>方法的格式为：</a:t>
            </a:r>
            <a:endParaRPr lang="zh-CN" altLang="en-US" dirty="0" smtClean="0">
              <a:latin typeface="Arial" panose="020B0604020202020204" pitchFamily="34" charset="0"/>
            </a:endParaRPr>
          </a:p>
          <a:p>
            <a:pPr lvl="1">
              <a:buClr>
                <a:schemeClr val="tx1"/>
              </a:buClr>
              <a:buSzPct val="75000"/>
              <a:buNone/>
            </a:pPr>
            <a:r>
              <a:rPr lang="en-US" altLang="zh-CN" dirty="0" smtClean="0">
                <a:latin typeface="Arial" panose="020B0604020202020204" pitchFamily="34" charset="0"/>
              </a:rPr>
              <a:t>      Object </a:t>
            </a:r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</a:rPr>
              <a:t>invoke</a:t>
            </a:r>
            <a:r>
              <a:rPr lang="en-US" altLang="zh-CN" dirty="0" smtClean="0">
                <a:latin typeface="Arial" panose="020B0604020202020204" pitchFamily="34" charset="0"/>
              </a:rPr>
              <a:t>(Object </a:t>
            </a:r>
            <a:r>
              <a:rPr lang="en-US" altLang="zh-CN" dirty="0" err="1" smtClean="0">
                <a:latin typeface="Arial" panose="020B0604020202020204" pitchFamily="34" charset="0"/>
              </a:rPr>
              <a:t>obj,Object</a:t>
            </a:r>
            <a:r>
              <a:rPr lang="en-US" altLang="zh-CN" dirty="0" smtClean="0">
                <a:latin typeface="Arial" panose="020B0604020202020204" pitchFamily="34" charset="0"/>
              </a:rPr>
              <a:t>[] </a:t>
            </a:r>
            <a:r>
              <a:rPr lang="en-US" altLang="zh-CN" dirty="0" err="1" smtClean="0">
                <a:latin typeface="Arial" panose="020B0604020202020204" pitchFamily="34" charset="0"/>
              </a:rPr>
              <a:t>args</a:t>
            </a:r>
            <a:r>
              <a:rPr lang="en-US" altLang="zh-CN" dirty="0" smtClean="0">
                <a:latin typeface="Arial" panose="020B0604020202020204" pitchFamily="34" charset="0"/>
              </a:rPr>
              <a:t>)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lvl="1">
              <a:buClr>
                <a:schemeClr val="tx1"/>
              </a:buClr>
              <a:buSzPct val="75000"/>
              <a:buFontTx/>
              <a:buChar char="–"/>
            </a:pPr>
            <a:r>
              <a:rPr lang="en-US" altLang="zh-CN" dirty="0" smtClean="0">
                <a:latin typeface="Arial" panose="020B0604020202020204" pitchFamily="34" charset="0"/>
              </a:rPr>
              <a:t> </a:t>
            </a:r>
            <a:r>
              <a:rPr lang="en-US" altLang="zh-CN" dirty="0" err="1" smtClean="0">
                <a:latin typeface="Arial" panose="020B0604020202020204" pitchFamily="34" charset="0"/>
              </a:rPr>
              <a:t>obj</a:t>
            </a:r>
            <a:r>
              <a:rPr lang="zh-CN" altLang="en-US" dirty="0" smtClean="0">
                <a:latin typeface="Arial" panose="020B0604020202020204" pitchFamily="34" charset="0"/>
              </a:rPr>
              <a:t>为要使用的对象，静态方法设置为</a:t>
            </a:r>
            <a:r>
              <a:rPr lang="en-US" altLang="zh-CN" dirty="0" smtClean="0">
                <a:latin typeface="Arial" panose="020B0604020202020204" pitchFamily="34" charset="0"/>
              </a:rPr>
              <a:t>null</a:t>
            </a:r>
            <a:r>
              <a:rPr lang="zh-CN" altLang="en-US" dirty="0" smtClean="0">
                <a:latin typeface="Arial" panose="020B0604020202020204" pitchFamily="34" charset="0"/>
              </a:rPr>
              <a:t>。</a:t>
            </a:r>
            <a:endParaRPr lang="zh-CN" altLang="en-US" dirty="0" smtClean="0">
              <a:latin typeface="Arial" panose="020B0604020202020204" pitchFamily="34" charset="0"/>
            </a:endParaRPr>
          </a:p>
          <a:p>
            <a:pPr lvl="1">
              <a:buClr>
                <a:schemeClr val="tx1"/>
              </a:buClr>
              <a:buSzPct val="75000"/>
              <a:buFontTx/>
              <a:buChar char="–"/>
            </a:pPr>
            <a:r>
              <a:rPr lang="en-US" altLang="zh-CN" dirty="0" smtClean="0">
                <a:latin typeface="Arial" panose="020B0604020202020204" pitchFamily="34" charset="0"/>
              </a:rPr>
              <a:t>  </a:t>
            </a:r>
            <a:r>
              <a:rPr lang="en-US" altLang="zh-CN" dirty="0" err="1" smtClean="0">
                <a:latin typeface="Arial" panose="020B0604020202020204" pitchFamily="34" charset="0"/>
              </a:rPr>
              <a:t>args</a:t>
            </a:r>
            <a:r>
              <a:rPr lang="zh-CN" altLang="en-US" dirty="0" smtClean="0">
                <a:latin typeface="Arial" panose="020B0604020202020204" pitchFamily="34" charset="0"/>
              </a:rPr>
              <a:t>为方法的参数。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lvl="1">
              <a:buClr>
                <a:schemeClr val="tx1"/>
              </a:buClr>
              <a:buSzPct val="75000"/>
              <a:buFontTx/>
              <a:buChar char="–"/>
            </a:pPr>
            <a:r>
              <a:rPr lang="zh-CN" altLang="en-US" dirty="0" smtClean="0">
                <a:latin typeface="Arial" panose="020B0604020202020204" pitchFamily="34" charset="0"/>
              </a:rPr>
              <a:t>  如：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lvl="1">
              <a:buClr>
                <a:schemeClr val="tx1"/>
              </a:buClr>
              <a:buSzPct val="75000"/>
              <a:buNone/>
            </a:pPr>
            <a:r>
              <a:rPr lang="en-US" altLang="zh-CN" sz="1600" dirty="0" smtClean="0"/>
              <a:t>    		 Class </a:t>
            </a:r>
            <a:r>
              <a:rPr lang="en-US" altLang="zh-CN" sz="1600" dirty="0" err="1" smtClean="0"/>
              <a:t>cls</a:t>
            </a:r>
            <a:r>
              <a:rPr lang="en-US" altLang="zh-CN" sz="1600" dirty="0" smtClean="0"/>
              <a:t> = </a:t>
            </a:r>
            <a:r>
              <a:rPr lang="en-US" altLang="zh-CN" sz="1600" dirty="0" err="1" smtClean="0"/>
              <a:t>Class.forName</a:t>
            </a:r>
            <a:r>
              <a:rPr lang="en-US" altLang="zh-CN" sz="1600" dirty="0" smtClean="0"/>
              <a:t>("code0507.Person");</a:t>
            </a:r>
            <a:endParaRPr lang="en-US" altLang="zh-CN" sz="1600" dirty="0" smtClean="0"/>
          </a:p>
          <a:p>
            <a:pPr fontAlgn="base">
              <a:buNone/>
            </a:pPr>
            <a:r>
              <a:rPr lang="en-US" altLang="zh-CN" sz="1600" dirty="0" smtClean="0"/>
              <a:t>        	 Constructor ct = </a:t>
            </a:r>
            <a:r>
              <a:rPr lang="en-US" altLang="zh-CN" sz="1600" dirty="0" err="1" smtClean="0"/>
              <a:t>cls.getConstructor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int.class</a:t>
            </a:r>
            <a:r>
              <a:rPr lang="en-US" altLang="zh-CN" sz="1600" dirty="0" smtClean="0"/>
              <a:t>); </a:t>
            </a:r>
            <a:endParaRPr lang="en-US" altLang="zh-CN" sz="1600" dirty="0" smtClean="0"/>
          </a:p>
          <a:p>
            <a:pPr fontAlgn="base">
              <a:buNone/>
            </a:pPr>
            <a:r>
              <a:rPr lang="en-US" altLang="zh-CN" sz="1600" dirty="0" smtClean="0"/>
              <a:t>	           Object </a:t>
            </a:r>
            <a:r>
              <a:rPr lang="en-US" altLang="zh-CN" sz="1600" dirty="0" err="1" smtClean="0"/>
              <a:t>obj</a:t>
            </a:r>
            <a:r>
              <a:rPr lang="en-US" altLang="zh-CN" sz="1600" dirty="0" smtClean="0"/>
              <a:t> = </a:t>
            </a:r>
            <a:r>
              <a:rPr lang="en-US" altLang="zh-CN" sz="1600" dirty="0" err="1" smtClean="0"/>
              <a:t>ct.newInstance</a:t>
            </a:r>
            <a:r>
              <a:rPr lang="en-US" altLang="zh-CN" sz="1600" dirty="0" smtClean="0"/>
              <a:t>(20);</a:t>
            </a:r>
            <a:endParaRPr lang="en-US" altLang="zh-CN" sz="1600" dirty="0" smtClean="0"/>
          </a:p>
          <a:p>
            <a:pPr fontAlgn="base">
              <a:buNone/>
            </a:pPr>
            <a:r>
              <a:rPr lang="en-US" altLang="zh-CN" sz="1600" dirty="0" smtClean="0"/>
              <a:t>      	          ……</a:t>
            </a:r>
            <a:endParaRPr lang="en-US" altLang="zh-CN" sz="1600" dirty="0" smtClean="0"/>
          </a:p>
          <a:p>
            <a:pPr lvl="1" fontAlgn="base">
              <a:buNone/>
            </a:pPr>
            <a:r>
              <a:rPr lang="en-US" altLang="zh-CN" sz="1600" dirty="0" smtClean="0"/>
              <a:t>	    Method </a:t>
            </a:r>
            <a:r>
              <a:rPr lang="en-US" altLang="zh-CN" sz="1600" dirty="0" err="1" smtClean="0"/>
              <a:t>meth</a:t>
            </a:r>
            <a:r>
              <a:rPr lang="en-US" altLang="zh-CN" sz="1600" dirty="0" smtClean="0"/>
              <a:t> = </a:t>
            </a:r>
            <a:r>
              <a:rPr lang="en-US" altLang="zh-CN" sz="1600" dirty="0" err="1" smtClean="0"/>
              <a:t>cls.getMethod</a:t>
            </a:r>
            <a:r>
              <a:rPr lang="en-US" altLang="zh-CN" sz="1600" dirty="0" smtClean="0"/>
              <a:t>("</a:t>
            </a:r>
            <a:r>
              <a:rPr lang="en-US" altLang="zh-CN" sz="1600" dirty="0" err="1" smtClean="0"/>
              <a:t>addAge</a:t>
            </a:r>
            <a:r>
              <a:rPr lang="en-US" altLang="zh-CN" sz="1600" dirty="0" smtClean="0"/>
              <a:t>", </a:t>
            </a:r>
            <a:r>
              <a:rPr lang="en-US" altLang="zh-CN" sz="1600" dirty="0" err="1" smtClean="0"/>
              <a:t>int.class</a:t>
            </a:r>
            <a:r>
              <a:rPr lang="en-US" altLang="zh-CN" sz="1600" dirty="0" smtClean="0"/>
              <a:t>);</a:t>
            </a:r>
            <a:endParaRPr lang="en-US" altLang="zh-CN" sz="1600" dirty="0" smtClean="0"/>
          </a:p>
          <a:p>
            <a:pPr lvl="1" fontAlgn="base">
              <a:buNone/>
            </a:pPr>
            <a:r>
              <a:rPr lang="en-US" altLang="zh-CN" sz="1600" dirty="0" smtClean="0"/>
              <a:t>		// </a:t>
            </a:r>
            <a:r>
              <a:rPr lang="zh-CN" altLang="zh-CN" sz="1600" dirty="0" smtClean="0"/>
              <a:t>调用指定的方法</a:t>
            </a:r>
            <a:endParaRPr lang="zh-CN" altLang="zh-CN" sz="1600" dirty="0" smtClean="0"/>
          </a:p>
          <a:p>
            <a:pPr lvl="1" fontAlgn="base">
              <a:buNone/>
            </a:pPr>
            <a:r>
              <a:rPr lang="en-US" altLang="zh-CN" sz="1600" dirty="0" smtClean="0"/>
              <a:t>		Object </a:t>
            </a:r>
            <a:r>
              <a:rPr lang="en-US" altLang="zh-CN" sz="1600" dirty="0" err="1" smtClean="0"/>
              <a:t>retObject</a:t>
            </a:r>
            <a:r>
              <a:rPr lang="en-US" altLang="zh-CN" sz="1600" dirty="0" smtClean="0"/>
              <a:t> = </a:t>
            </a:r>
            <a:r>
              <a:rPr lang="en-US" altLang="zh-CN" sz="1600" dirty="0" err="1" smtClean="0"/>
              <a:t>meth.invoke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obj</a:t>
            </a:r>
            <a:r>
              <a:rPr lang="en-US" altLang="zh-CN" sz="1600" dirty="0" smtClean="0"/>
              <a:t>, 5);</a:t>
            </a:r>
            <a:endParaRPr lang="zh-CN" altLang="zh-CN" sz="1600" dirty="0" smtClean="0"/>
          </a:p>
          <a:p>
            <a:pPr lvl="1" fontAlgn="base">
              <a:buNone/>
            </a:pPr>
            <a:r>
              <a:rPr lang="en-US" altLang="zh-CN" sz="1600" dirty="0" smtClean="0"/>
              <a:t>		</a:t>
            </a:r>
            <a:r>
              <a:rPr lang="en-US" altLang="zh-CN" sz="1600" dirty="0" err="1" smtClean="0"/>
              <a:t>System.out.println</a:t>
            </a:r>
            <a:r>
              <a:rPr lang="en-US" altLang="zh-CN" sz="1600" dirty="0" smtClean="0"/>
              <a:t>("After </a:t>
            </a:r>
            <a:r>
              <a:rPr lang="en-US" altLang="zh-CN" sz="1600" dirty="0" err="1" smtClean="0"/>
              <a:t>addAge</a:t>
            </a:r>
            <a:r>
              <a:rPr lang="en-US" altLang="zh-CN" sz="1600" dirty="0" smtClean="0"/>
              <a:t>():" + </a:t>
            </a:r>
            <a:r>
              <a:rPr lang="en-US" altLang="zh-CN" sz="1600" dirty="0" err="1" smtClean="0"/>
              <a:t>retObject</a:t>
            </a:r>
            <a:r>
              <a:rPr lang="en-US" altLang="zh-CN" sz="1600" dirty="0" smtClean="0"/>
              <a:t>);</a:t>
            </a:r>
            <a:endParaRPr lang="zh-CN" altLang="zh-CN" sz="1600" dirty="0" smtClean="0"/>
          </a:p>
          <a:p>
            <a:pPr lvl="2">
              <a:buClr>
                <a:schemeClr val="tx1"/>
              </a:buClr>
              <a:buSzPct val="75000"/>
              <a:buFontTx/>
              <a:buChar char="–"/>
            </a:pPr>
            <a:endParaRPr lang="zh-CN" altLang="en-US" dirty="0" smtClean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/>
          </p:cNvSpPr>
          <p:nvPr>
            <p:ph type="title"/>
          </p:nvPr>
        </p:nvSpPr>
        <p:spPr>
          <a:xfrm>
            <a:off x="464741" y="176213"/>
            <a:ext cx="7670006" cy="735806"/>
          </a:xfrm>
        </p:spPr>
        <p:txBody>
          <a:bodyPr vert="horz" wrap="square" lIns="68580" tIns="34290" rIns="68580" bIns="34290" rtlCol="0" anchor="ctr">
            <a:noAutofit/>
          </a:bodyPr>
          <a:lstStyle/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补充一</a:t>
            </a:r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个</a:t>
            </a:r>
            <a:r>
              <a:rPr lang="en-US" altLang="zh-CN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Class</a:t>
            </a:r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练习题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5588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91678" y="983874"/>
            <a:ext cx="7920880" cy="5619297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68580" tIns="34290" rIns="68580" bIns="34290" rtlCol="0">
            <a:noAutofit/>
          </a:bodyPr>
          <a:lstStyle/>
          <a:p>
            <a:pPr marL="228600" indent="-228600" defTabSz="685800">
              <a:lnSpc>
                <a:spcPct val="80000"/>
              </a:lnSpc>
              <a:spcBef>
                <a:spcPts val="750"/>
              </a:spcBef>
              <a:buFont typeface="+mj-lt"/>
              <a:buAutoNum type="arabicPeriod"/>
              <a:defRPr/>
            </a:pPr>
            <a:r>
              <a:rPr lang="en-US" altLang="zh-CN" sz="1400" dirty="0">
                <a:ea typeface="+mn-ea"/>
              </a:rPr>
              <a:t>class SuperClass3</a:t>
            </a:r>
            <a:endParaRPr lang="en-US" altLang="zh-CN" sz="1400" dirty="0">
              <a:ea typeface="+mn-ea"/>
            </a:endParaRPr>
          </a:p>
          <a:p>
            <a:pPr marL="228600" indent="-228600" defTabSz="685800">
              <a:lnSpc>
                <a:spcPct val="80000"/>
              </a:lnSpc>
              <a:spcBef>
                <a:spcPts val="750"/>
              </a:spcBef>
              <a:buFont typeface="+mj-lt"/>
              <a:buAutoNum type="arabicPeriod"/>
              <a:defRPr/>
            </a:pPr>
            <a:r>
              <a:rPr lang="en-US" altLang="zh-CN" sz="1400" dirty="0">
                <a:ea typeface="+mn-ea"/>
              </a:rPr>
              <a:t>{</a:t>
            </a:r>
            <a:endParaRPr lang="en-US" altLang="zh-CN" sz="1400" dirty="0">
              <a:ea typeface="+mn-ea"/>
            </a:endParaRPr>
          </a:p>
          <a:p>
            <a:pPr marL="228600" indent="-228600" defTabSz="685800">
              <a:lnSpc>
                <a:spcPct val="80000"/>
              </a:lnSpc>
              <a:spcBef>
                <a:spcPts val="750"/>
              </a:spcBef>
              <a:buFont typeface="+mj-lt"/>
              <a:buAutoNum type="arabicPeriod"/>
              <a:defRPr/>
            </a:pPr>
            <a:r>
              <a:rPr lang="en-US" altLang="zh-CN" sz="1400" dirty="0">
                <a:ea typeface="+mn-ea"/>
              </a:rPr>
              <a:t>     void show()</a:t>
            </a:r>
            <a:endParaRPr lang="en-US" altLang="zh-CN" sz="1400" dirty="0">
              <a:ea typeface="+mn-ea"/>
            </a:endParaRPr>
          </a:p>
          <a:p>
            <a:pPr marL="228600" indent="-228600" defTabSz="685800">
              <a:lnSpc>
                <a:spcPct val="80000"/>
              </a:lnSpc>
              <a:spcBef>
                <a:spcPts val="750"/>
              </a:spcBef>
              <a:buFont typeface="+mj-lt"/>
              <a:buAutoNum type="arabicPeriod"/>
              <a:defRPr/>
            </a:pPr>
            <a:r>
              <a:rPr lang="en-US" altLang="zh-CN" sz="1400" dirty="0">
                <a:ea typeface="+mn-ea"/>
              </a:rPr>
              <a:t>     {</a:t>
            </a:r>
            <a:endParaRPr lang="en-US" altLang="zh-CN" sz="1400" dirty="0">
              <a:ea typeface="+mn-ea"/>
            </a:endParaRPr>
          </a:p>
          <a:p>
            <a:pPr marL="228600" indent="-228600" defTabSz="685800">
              <a:lnSpc>
                <a:spcPct val="80000"/>
              </a:lnSpc>
              <a:spcBef>
                <a:spcPts val="750"/>
              </a:spcBef>
              <a:buFont typeface="+mj-lt"/>
              <a:buAutoNum type="arabicPeriod"/>
              <a:defRPr/>
            </a:pPr>
            <a:r>
              <a:rPr lang="en-US" altLang="zh-CN" sz="1400" dirty="0">
                <a:ea typeface="+mn-ea"/>
              </a:rPr>
              <a:t>         </a:t>
            </a:r>
            <a:r>
              <a:rPr lang="en-US" altLang="zh-CN" sz="1400" dirty="0" err="1">
                <a:ea typeface="+mn-ea"/>
              </a:rPr>
              <a:t>System.out.println</a:t>
            </a:r>
            <a:r>
              <a:rPr lang="en-US" altLang="zh-CN" sz="1400" dirty="0">
                <a:ea typeface="+mn-ea"/>
              </a:rPr>
              <a:t>(</a:t>
            </a:r>
            <a:r>
              <a:rPr lang="en-US" altLang="zh-CN" sz="1400" dirty="0" err="1">
                <a:ea typeface="+mn-ea"/>
              </a:rPr>
              <a:t>this.getClass</a:t>
            </a:r>
            <a:r>
              <a:rPr lang="en-US" altLang="zh-CN" sz="1400" dirty="0">
                <a:ea typeface="+mn-ea"/>
              </a:rPr>
              <a:t>().</a:t>
            </a:r>
            <a:r>
              <a:rPr lang="en-US" altLang="zh-CN" sz="1400" dirty="0" err="1">
                <a:ea typeface="+mn-ea"/>
              </a:rPr>
              <a:t>getName</a:t>
            </a:r>
            <a:r>
              <a:rPr lang="en-US" altLang="zh-CN" sz="1400" dirty="0">
                <a:ea typeface="+mn-ea"/>
              </a:rPr>
              <a:t>());</a:t>
            </a:r>
            <a:endParaRPr lang="en-US" altLang="zh-CN" sz="1400" dirty="0">
              <a:ea typeface="+mn-ea"/>
            </a:endParaRPr>
          </a:p>
          <a:p>
            <a:pPr marL="228600" indent="-228600" defTabSz="685800">
              <a:lnSpc>
                <a:spcPct val="80000"/>
              </a:lnSpc>
              <a:spcBef>
                <a:spcPts val="750"/>
              </a:spcBef>
              <a:buFont typeface="+mj-lt"/>
              <a:buAutoNum type="arabicPeriod"/>
              <a:defRPr/>
            </a:pPr>
            <a:r>
              <a:rPr lang="en-US" altLang="zh-CN" sz="1400" dirty="0">
                <a:ea typeface="+mn-ea"/>
              </a:rPr>
              <a:t>     }</a:t>
            </a:r>
            <a:endParaRPr lang="en-US" altLang="zh-CN" sz="1400" dirty="0">
              <a:ea typeface="+mn-ea"/>
            </a:endParaRPr>
          </a:p>
          <a:p>
            <a:pPr marL="228600" indent="-228600" defTabSz="685800">
              <a:lnSpc>
                <a:spcPct val="80000"/>
              </a:lnSpc>
              <a:spcBef>
                <a:spcPts val="750"/>
              </a:spcBef>
              <a:buFont typeface="+mj-lt"/>
              <a:buAutoNum type="arabicPeriod"/>
              <a:defRPr/>
            </a:pPr>
            <a:r>
              <a:rPr lang="en-US" altLang="zh-CN" sz="1400" dirty="0">
                <a:ea typeface="+mn-ea"/>
              </a:rPr>
              <a:t>}</a:t>
            </a:r>
            <a:endParaRPr lang="en-US" altLang="zh-CN" sz="1400" dirty="0">
              <a:ea typeface="+mn-ea"/>
            </a:endParaRPr>
          </a:p>
          <a:p>
            <a:pPr marL="228600" indent="-228600" defTabSz="685800">
              <a:lnSpc>
                <a:spcPct val="80000"/>
              </a:lnSpc>
              <a:spcBef>
                <a:spcPts val="750"/>
              </a:spcBef>
              <a:buFont typeface="+mj-lt"/>
              <a:buAutoNum type="arabicPeriod"/>
              <a:defRPr/>
            </a:pPr>
            <a:r>
              <a:rPr lang="en-US" altLang="zh-CN" sz="1400" dirty="0">
                <a:ea typeface="+mn-ea"/>
              </a:rPr>
              <a:t>class SubClass3 extends SuperClass3</a:t>
            </a:r>
            <a:endParaRPr lang="en-US" altLang="zh-CN" sz="1400" dirty="0">
              <a:ea typeface="+mn-ea"/>
            </a:endParaRPr>
          </a:p>
          <a:p>
            <a:pPr marL="228600" indent="-228600" defTabSz="685800">
              <a:lnSpc>
                <a:spcPct val="80000"/>
              </a:lnSpc>
              <a:spcBef>
                <a:spcPts val="750"/>
              </a:spcBef>
              <a:buFont typeface="+mj-lt"/>
              <a:buAutoNum type="arabicPeriod"/>
              <a:defRPr/>
            </a:pPr>
            <a:r>
              <a:rPr lang="en-US" altLang="zh-CN" sz="1400" dirty="0">
                <a:ea typeface="+mn-ea"/>
              </a:rPr>
              <a:t>{</a:t>
            </a:r>
            <a:endParaRPr lang="en-US" altLang="zh-CN" sz="1400" dirty="0">
              <a:ea typeface="+mn-ea"/>
            </a:endParaRPr>
          </a:p>
          <a:p>
            <a:pPr marL="228600" indent="-228600" defTabSz="685800">
              <a:lnSpc>
                <a:spcPct val="80000"/>
              </a:lnSpc>
              <a:spcBef>
                <a:spcPts val="750"/>
              </a:spcBef>
              <a:buFont typeface="+mj-lt"/>
              <a:buAutoNum type="arabicPeriod"/>
              <a:defRPr/>
            </a:pPr>
            <a:r>
              <a:rPr lang="en-US" altLang="zh-CN" sz="1400" dirty="0">
                <a:ea typeface="+mn-ea"/>
              </a:rPr>
              <a:t>    void show()</a:t>
            </a:r>
            <a:endParaRPr lang="en-US" altLang="zh-CN" sz="1400" dirty="0">
              <a:ea typeface="+mn-ea"/>
            </a:endParaRPr>
          </a:p>
          <a:p>
            <a:pPr marL="228600" indent="-228600" defTabSz="685800">
              <a:lnSpc>
                <a:spcPct val="80000"/>
              </a:lnSpc>
              <a:spcBef>
                <a:spcPts val="750"/>
              </a:spcBef>
              <a:buFont typeface="+mj-lt"/>
              <a:buAutoNum type="arabicPeriod"/>
              <a:defRPr/>
            </a:pPr>
            <a:r>
              <a:rPr lang="en-US" altLang="zh-CN" sz="1400" dirty="0">
                <a:ea typeface="+mn-ea"/>
              </a:rPr>
              <a:t>    {</a:t>
            </a:r>
            <a:endParaRPr lang="en-US" altLang="zh-CN" sz="1400" dirty="0">
              <a:ea typeface="+mn-ea"/>
            </a:endParaRPr>
          </a:p>
          <a:p>
            <a:pPr marL="228600" indent="-228600" defTabSz="685800">
              <a:lnSpc>
                <a:spcPct val="80000"/>
              </a:lnSpc>
              <a:spcBef>
                <a:spcPts val="750"/>
              </a:spcBef>
              <a:buFont typeface="+mj-lt"/>
              <a:buAutoNum type="arabicPeriod"/>
              <a:defRPr/>
            </a:pPr>
            <a:r>
              <a:rPr lang="en-US" altLang="zh-CN" sz="1400" dirty="0">
                <a:ea typeface="+mn-ea"/>
              </a:rPr>
              <a:t>        </a:t>
            </a:r>
            <a:r>
              <a:rPr lang="en-US" altLang="zh-CN" sz="1400" dirty="0" err="1">
                <a:ea typeface="+mn-ea"/>
              </a:rPr>
              <a:t>super.show</a:t>
            </a:r>
            <a:r>
              <a:rPr lang="en-US" altLang="zh-CN" sz="1400" dirty="0">
                <a:ea typeface="+mn-ea"/>
              </a:rPr>
              <a:t>();</a:t>
            </a:r>
            <a:endParaRPr lang="en-US" altLang="zh-CN" sz="1400" dirty="0">
              <a:ea typeface="+mn-ea"/>
            </a:endParaRPr>
          </a:p>
          <a:p>
            <a:pPr marL="228600" indent="-228600" defTabSz="685800">
              <a:lnSpc>
                <a:spcPct val="80000"/>
              </a:lnSpc>
              <a:spcBef>
                <a:spcPts val="750"/>
              </a:spcBef>
              <a:buFont typeface="+mj-lt"/>
              <a:buAutoNum type="arabicPeriod"/>
              <a:defRPr/>
            </a:pPr>
            <a:r>
              <a:rPr lang="en-US" altLang="zh-CN" sz="1400" dirty="0">
                <a:ea typeface="+mn-ea"/>
              </a:rPr>
              <a:t>        </a:t>
            </a:r>
            <a:r>
              <a:rPr lang="en-US" altLang="zh-CN" sz="1400" dirty="0" err="1">
                <a:ea typeface="+mn-ea"/>
              </a:rPr>
              <a:t>System.out.println</a:t>
            </a:r>
            <a:r>
              <a:rPr lang="en-US" altLang="zh-CN" sz="1400" dirty="0">
                <a:ea typeface="+mn-ea"/>
              </a:rPr>
              <a:t>(</a:t>
            </a:r>
            <a:r>
              <a:rPr lang="en-US" altLang="zh-CN" sz="1400" dirty="0" err="1">
                <a:ea typeface="+mn-ea"/>
              </a:rPr>
              <a:t>this.getClass</a:t>
            </a:r>
            <a:r>
              <a:rPr lang="en-US" altLang="zh-CN" sz="1400" dirty="0">
                <a:ea typeface="+mn-ea"/>
              </a:rPr>
              <a:t>().</a:t>
            </a:r>
            <a:r>
              <a:rPr lang="en-US" altLang="zh-CN" sz="1400" dirty="0" err="1">
                <a:ea typeface="+mn-ea"/>
              </a:rPr>
              <a:t>getSuperclass</a:t>
            </a:r>
            <a:r>
              <a:rPr lang="en-US" altLang="zh-CN" sz="1400" dirty="0">
                <a:ea typeface="+mn-ea"/>
              </a:rPr>
              <a:t>().</a:t>
            </a:r>
            <a:r>
              <a:rPr lang="en-US" altLang="zh-CN" sz="1400" dirty="0" err="1">
                <a:ea typeface="+mn-ea"/>
              </a:rPr>
              <a:t>getName</a:t>
            </a:r>
            <a:r>
              <a:rPr lang="en-US" altLang="zh-CN" sz="1400" dirty="0">
                <a:ea typeface="+mn-ea"/>
              </a:rPr>
              <a:t>());</a:t>
            </a:r>
            <a:endParaRPr lang="en-US" altLang="zh-CN" sz="1400" dirty="0">
              <a:ea typeface="+mn-ea"/>
            </a:endParaRPr>
          </a:p>
          <a:p>
            <a:pPr marL="228600" indent="-228600" defTabSz="685800">
              <a:lnSpc>
                <a:spcPct val="80000"/>
              </a:lnSpc>
              <a:spcBef>
                <a:spcPts val="750"/>
              </a:spcBef>
              <a:buFont typeface="+mj-lt"/>
              <a:buAutoNum type="arabicPeriod"/>
              <a:defRPr/>
            </a:pPr>
            <a:r>
              <a:rPr lang="en-US" altLang="zh-CN" sz="1400" dirty="0">
                <a:ea typeface="+mn-ea"/>
              </a:rPr>
              <a:t>    }</a:t>
            </a:r>
            <a:endParaRPr lang="en-US" altLang="zh-CN" sz="1400" dirty="0">
              <a:ea typeface="+mn-ea"/>
            </a:endParaRPr>
          </a:p>
          <a:p>
            <a:pPr marL="228600" indent="-228600" defTabSz="685800">
              <a:lnSpc>
                <a:spcPct val="80000"/>
              </a:lnSpc>
              <a:spcBef>
                <a:spcPts val="750"/>
              </a:spcBef>
              <a:buFont typeface="+mj-lt"/>
              <a:buAutoNum type="arabicPeriod"/>
              <a:defRPr/>
            </a:pPr>
            <a:r>
              <a:rPr lang="en-US" altLang="zh-CN" sz="1400" dirty="0">
                <a:ea typeface="+mn-ea"/>
              </a:rPr>
              <a:t>    </a:t>
            </a:r>
            <a:endParaRPr lang="en-US" altLang="zh-CN" sz="1400" dirty="0">
              <a:ea typeface="+mn-ea"/>
            </a:endParaRPr>
          </a:p>
          <a:p>
            <a:pPr marL="228600" indent="-228600" defTabSz="685800">
              <a:lnSpc>
                <a:spcPct val="80000"/>
              </a:lnSpc>
              <a:spcBef>
                <a:spcPts val="750"/>
              </a:spcBef>
              <a:buFont typeface="+mj-lt"/>
              <a:buAutoNum type="arabicPeriod"/>
              <a:defRPr/>
            </a:pPr>
            <a:r>
              <a:rPr lang="en-US" altLang="zh-CN" sz="1400" dirty="0">
                <a:ea typeface="+mn-ea"/>
              </a:rPr>
              <a:t>    public static void main(String </a:t>
            </a:r>
            <a:r>
              <a:rPr lang="en-US" altLang="zh-CN" sz="1400" dirty="0" err="1">
                <a:ea typeface="+mn-ea"/>
              </a:rPr>
              <a:t>args</a:t>
            </a:r>
            <a:r>
              <a:rPr lang="en-US" altLang="zh-CN" sz="1400" dirty="0">
                <a:ea typeface="+mn-ea"/>
              </a:rPr>
              <a:t>[])</a:t>
            </a:r>
            <a:endParaRPr lang="en-US" altLang="zh-CN" sz="1400" dirty="0">
              <a:ea typeface="+mn-ea"/>
            </a:endParaRPr>
          </a:p>
          <a:p>
            <a:pPr marL="228600" indent="-228600" defTabSz="685800">
              <a:lnSpc>
                <a:spcPct val="80000"/>
              </a:lnSpc>
              <a:spcBef>
                <a:spcPts val="750"/>
              </a:spcBef>
              <a:buFont typeface="+mj-lt"/>
              <a:buAutoNum type="arabicPeriod"/>
              <a:defRPr/>
            </a:pPr>
            <a:r>
              <a:rPr lang="en-US" altLang="zh-CN" sz="1400" dirty="0">
                <a:ea typeface="+mn-ea"/>
              </a:rPr>
              <a:t>    {</a:t>
            </a:r>
            <a:endParaRPr lang="en-US" altLang="zh-CN" sz="1400" dirty="0">
              <a:ea typeface="+mn-ea"/>
            </a:endParaRPr>
          </a:p>
          <a:p>
            <a:pPr marL="228600" indent="-228600" defTabSz="685800">
              <a:lnSpc>
                <a:spcPct val="80000"/>
              </a:lnSpc>
              <a:spcBef>
                <a:spcPts val="750"/>
              </a:spcBef>
              <a:buFont typeface="+mj-lt"/>
              <a:buAutoNum type="arabicPeriod"/>
              <a:defRPr/>
            </a:pPr>
            <a:r>
              <a:rPr lang="en-US" altLang="zh-CN" sz="1400" dirty="0">
                <a:ea typeface="+mn-ea"/>
              </a:rPr>
              <a:t>        SuperClass3 s=new SubClass3();</a:t>
            </a:r>
            <a:endParaRPr lang="en-US" altLang="zh-CN" sz="1400" dirty="0">
              <a:ea typeface="+mn-ea"/>
            </a:endParaRPr>
          </a:p>
          <a:p>
            <a:pPr marL="228600" indent="-228600" defTabSz="685800">
              <a:lnSpc>
                <a:spcPct val="80000"/>
              </a:lnSpc>
              <a:spcBef>
                <a:spcPts val="750"/>
              </a:spcBef>
              <a:buFont typeface="+mj-lt"/>
              <a:buAutoNum type="arabicPeriod"/>
              <a:defRPr/>
            </a:pPr>
            <a:r>
              <a:rPr lang="en-US" altLang="zh-CN" sz="1400" dirty="0">
                <a:ea typeface="+mn-ea"/>
              </a:rPr>
              <a:t>        </a:t>
            </a:r>
            <a:r>
              <a:rPr lang="en-US" altLang="zh-CN" sz="1400" dirty="0" err="1">
                <a:ea typeface="+mn-ea"/>
              </a:rPr>
              <a:t>s.show</a:t>
            </a:r>
            <a:r>
              <a:rPr lang="en-US" altLang="zh-CN" sz="1400" dirty="0">
                <a:ea typeface="+mn-ea"/>
              </a:rPr>
              <a:t>();</a:t>
            </a:r>
            <a:endParaRPr lang="en-US" altLang="zh-CN" sz="1400" dirty="0">
              <a:ea typeface="+mn-ea"/>
            </a:endParaRPr>
          </a:p>
          <a:p>
            <a:pPr marL="228600" indent="-228600" defTabSz="685800">
              <a:lnSpc>
                <a:spcPct val="80000"/>
              </a:lnSpc>
              <a:spcBef>
                <a:spcPts val="750"/>
              </a:spcBef>
              <a:buFont typeface="+mj-lt"/>
              <a:buAutoNum type="arabicPeriod"/>
              <a:defRPr/>
            </a:pPr>
            <a:r>
              <a:rPr lang="en-US" altLang="zh-CN" sz="1400" dirty="0">
                <a:ea typeface="+mn-ea"/>
              </a:rPr>
              <a:t>    }</a:t>
            </a:r>
            <a:endParaRPr lang="en-US" altLang="zh-CN" sz="1400" dirty="0">
              <a:ea typeface="+mn-ea"/>
            </a:endParaRPr>
          </a:p>
          <a:p>
            <a:pPr marL="228600" indent="-228600" defTabSz="685800">
              <a:lnSpc>
                <a:spcPct val="80000"/>
              </a:lnSpc>
              <a:spcBef>
                <a:spcPts val="750"/>
              </a:spcBef>
              <a:buFont typeface="+mj-lt"/>
              <a:buAutoNum type="arabicPeriod"/>
              <a:defRPr/>
            </a:pPr>
            <a:r>
              <a:rPr lang="en-US" altLang="zh-CN" sz="1400" dirty="0">
                <a:ea typeface="+mn-ea"/>
              </a:rPr>
              <a:t>}</a:t>
            </a:r>
            <a:endParaRPr lang="en-US" altLang="zh-CN" sz="1400" dirty="0">
              <a:ea typeface="+mn-ea"/>
            </a:endParaRPr>
          </a:p>
        </p:txBody>
      </p:sp>
      <p:graphicFrame>
        <p:nvGraphicFramePr>
          <p:cNvPr id="195589" name="对象 1"/>
          <p:cNvGraphicFramePr>
            <a:graphicFrameLocks noChangeAspect="1"/>
          </p:cNvGraphicFramePr>
          <p:nvPr/>
        </p:nvGraphicFramePr>
        <p:xfrm>
          <a:off x="5993786" y="5085184"/>
          <a:ext cx="2418772" cy="1120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" name="包装程序外壳对象" showAsIcon="1" r:id="rId1" imgW="2247900" imgH="1019175" progId="Package">
                  <p:embed/>
                </p:oleObj>
              </mc:Choice>
              <mc:Fallback>
                <p:oleObj name="包装程序外壳对象" showAsIcon="1" r:id="rId1" imgW="2247900" imgH="1019175" progId="Package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93786" y="5085184"/>
                        <a:ext cx="2418772" cy="11201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2643188"/>
            <a:ext cx="1752600" cy="714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5.6 Java</a:t>
            </a:r>
            <a:r>
              <a:rPr lang="zh-CN" altLang="en-US" dirty="0" smtClean="0"/>
              <a:t>类的高级特性</a:t>
            </a:r>
            <a:r>
              <a:rPr lang="en-US" altLang="zh-CN" dirty="0" smtClean="0"/>
              <a:t>- Java</a:t>
            </a:r>
            <a:r>
              <a:rPr lang="zh-CN" altLang="zh-CN" dirty="0" smtClean="0"/>
              <a:t>注解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Java</a:t>
            </a:r>
            <a:r>
              <a:rPr lang="en-US" altLang="zh-CN" dirty="0" smtClean="0"/>
              <a:t> </a:t>
            </a:r>
            <a:r>
              <a:rPr lang="zh-CN" altLang="en-US" dirty="0" smtClean="0"/>
              <a:t>注解（</a:t>
            </a:r>
            <a:r>
              <a:rPr lang="en-US" altLang="zh-CN" dirty="0" smtClean="0"/>
              <a:t>Annotation</a:t>
            </a:r>
            <a:r>
              <a:rPr lang="zh-CN" altLang="en-US" dirty="0" smtClean="0"/>
              <a:t>） 为我们在代码中添加信息提供了一种形式化的方法，便于在以后方便地使用这些数据（如使用“注解处理器” ），其主要作用包括：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生成文档。这是最常见的，也是</a:t>
            </a:r>
            <a:r>
              <a:rPr lang="en-US" altLang="zh-CN" dirty="0" smtClean="0"/>
              <a:t>java </a:t>
            </a:r>
            <a:r>
              <a:rPr lang="zh-CN" altLang="en-US" dirty="0" smtClean="0"/>
              <a:t>最早提供的注解。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跟踪代码依赖性，实现替代配置文件功能。比较常见的是</a:t>
            </a:r>
            <a:r>
              <a:rPr lang="en-US" altLang="zh-CN" dirty="0" smtClean="0"/>
              <a:t>spring 2.5 </a:t>
            </a:r>
            <a:r>
              <a:rPr lang="zh-CN" altLang="en-US" dirty="0" smtClean="0"/>
              <a:t>开始的基于注解配置。作用就是减少配置。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在编译时进行格式检查。如</a:t>
            </a:r>
            <a:r>
              <a:rPr lang="en-US" altLang="zh-CN" dirty="0" smtClean="0"/>
              <a:t>@Override </a:t>
            </a:r>
            <a:r>
              <a:rPr lang="zh-CN" altLang="en-US" dirty="0" smtClean="0"/>
              <a:t>放在方法前，如果你这个方法并不是覆盖了超类方法，则编译时就能检查出。</a:t>
            </a:r>
            <a:endParaRPr lang="zh-CN" altLang="en-US" dirty="0" smtClean="0"/>
          </a:p>
          <a:p>
            <a:endParaRPr lang="en-US" altLang="zh-CN" dirty="0" smtClean="0">
              <a:latin typeface="Arial" panose="020B0604020202020204" pitchFamily="34" charset="0"/>
            </a:endParaRPr>
          </a:p>
          <a:p>
            <a:endParaRPr lang="zh-CN" altLang="zh-CN" dirty="0" smtClean="0"/>
          </a:p>
          <a:p>
            <a:endParaRPr lang="zh-CN" altLang="en-US" dirty="0" smtClean="0">
              <a:latin typeface="Arial" panose="020B0604020202020204" pitchFamily="34" charset="0"/>
            </a:endParaRPr>
          </a:p>
          <a:p>
            <a:endParaRPr lang="en-US" altLang="zh-CN" dirty="0" smtClean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endParaRPr lang="zh-CN" altLang="en-GB" dirty="0" smtClean="0">
              <a:solidFill>
                <a:srgbClr val="000000"/>
              </a:solidFill>
            </a:endParaRPr>
          </a:p>
        </p:txBody>
      </p:sp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注解类型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357158" y="150017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15616" y="2996952"/>
            <a:ext cx="12858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三类注解</a:t>
            </a:r>
            <a:endParaRPr lang="zh-CN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86248" y="1576976"/>
            <a:ext cx="45005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400" b="1" dirty="0" smtClean="0">
                <a:latin typeface="+mn-ea"/>
              </a:rPr>
              <a:t>标准注解类型，如：</a:t>
            </a:r>
            <a:r>
              <a:rPr lang="en-US" altLang="en-US" sz="2400" b="1" dirty="0" smtClean="0">
                <a:latin typeface="+mn-ea"/>
              </a:rPr>
              <a:t>@Override</a:t>
            </a:r>
            <a:r>
              <a:rPr lang="zh-CN" altLang="en-US" sz="2400" b="1" dirty="0" smtClean="0">
                <a:latin typeface="+mn-ea"/>
              </a:rPr>
              <a:t>、</a:t>
            </a:r>
            <a:r>
              <a:rPr lang="en-US" altLang="en-US" sz="2400" b="1" dirty="0" smtClean="0">
                <a:latin typeface="+mn-ea"/>
              </a:rPr>
              <a:t>@</a:t>
            </a:r>
            <a:r>
              <a:rPr lang="en-US" altLang="en-US" sz="2400" b="1" dirty="0" err="1" smtClean="0">
                <a:latin typeface="+mn-ea"/>
              </a:rPr>
              <a:t>SuppressWarnings</a:t>
            </a:r>
            <a:r>
              <a:rPr lang="en-US" altLang="en-US" sz="2400" b="1" dirty="0" smtClean="0">
                <a:latin typeface="+mn-ea"/>
              </a:rPr>
              <a:t> </a:t>
            </a:r>
            <a:endParaRPr lang="zh-CN" altLang="en-US" sz="2400" b="1" dirty="0" smtClean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0" y="3229933"/>
            <a:ext cx="41434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 smtClean="0">
                <a:latin typeface="+mn-ea"/>
              </a:rPr>
              <a:t>修饰其他的注解定义，如：</a:t>
            </a:r>
            <a:r>
              <a:rPr lang="en-US" altLang="zh-CN" sz="2400" b="1" dirty="0" smtClean="0">
                <a:latin typeface="+mn-ea"/>
              </a:rPr>
              <a:t> @Target </a:t>
            </a:r>
            <a:r>
              <a:rPr lang="zh-CN" altLang="en-US" sz="2400" b="1" dirty="0" smtClean="0">
                <a:latin typeface="+mn-ea"/>
              </a:rPr>
              <a:t>、</a:t>
            </a:r>
            <a:r>
              <a:rPr lang="en-US" altLang="zh-CN" sz="2400" b="1" dirty="0" smtClean="0">
                <a:latin typeface="+mn-ea"/>
              </a:rPr>
              <a:t>@Retention</a:t>
            </a:r>
            <a:endParaRPr lang="zh-CN" altLang="en-US" sz="2400" b="1" dirty="0" smtClean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14810" y="4743402"/>
            <a:ext cx="4143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 smtClean="0">
                <a:latin typeface="+mn-ea"/>
              </a:rPr>
              <a:t>注解类型是一种接口</a:t>
            </a:r>
            <a:endParaRPr lang="en-US" altLang="zh-CN" sz="2400" b="1" dirty="0" smtClean="0">
              <a:latin typeface="+mn-ea"/>
            </a:endParaRPr>
          </a:p>
          <a:p>
            <a:pPr algn="l"/>
            <a:r>
              <a:rPr lang="zh-CN" altLang="en-US" sz="2400" b="1" dirty="0" smtClean="0">
                <a:latin typeface="+mn-ea"/>
              </a:rPr>
              <a:t>使用关键字</a:t>
            </a:r>
            <a:r>
              <a:rPr lang="en-US" altLang="zh-CN" sz="2400" b="1" dirty="0" smtClean="0">
                <a:latin typeface="+mn-ea"/>
              </a:rPr>
              <a:t>@interface</a:t>
            </a:r>
            <a:r>
              <a:rPr lang="zh-CN" altLang="en-US" sz="2400" b="1" dirty="0" smtClean="0">
                <a:latin typeface="+mn-ea"/>
              </a:rPr>
              <a:t>定义</a:t>
            </a:r>
            <a:endParaRPr lang="zh-CN" altLang="en-US" sz="2400" b="1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内建注解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en-US" dirty="0" smtClean="0"/>
              <a:t>内建注解类型（位于</a:t>
            </a:r>
            <a:r>
              <a:rPr lang="en-US" altLang="zh-CN" dirty="0" err="1" smtClean="0"/>
              <a:t>j</a:t>
            </a:r>
            <a:r>
              <a:rPr lang="en-US" altLang="en-US" dirty="0" err="1" smtClean="0"/>
              <a:t>ava.lang</a:t>
            </a:r>
            <a:r>
              <a:rPr lang="zh-CN" altLang="en-US" dirty="0" smtClean="0"/>
              <a:t>包下）</a:t>
            </a:r>
            <a:endParaRPr lang="en-US" altLang="zh-CN" dirty="0" smtClean="0"/>
          </a:p>
          <a:p>
            <a:pPr lvl="1"/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限定重写父类方法：</a:t>
            </a:r>
            <a:r>
              <a:rPr lang="en-US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@Override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/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标示已过时：</a:t>
            </a:r>
            <a:r>
              <a:rPr lang="en-US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@Deprecated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lvl="1"/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抑制编译器警告：</a:t>
            </a:r>
            <a:r>
              <a:rPr lang="en-US" altLang="en-US" dirty="0" smtClean="0">
                <a:latin typeface="黑体" panose="02010609060101010101" pitchFamily="2" charset="-122"/>
                <a:ea typeface="黑体" panose="02010609060101010101" pitchFamily="2" charset="-122"/>
              </a:rPr>
              <a:t>@</a:t>
            </a:r>
            <a:r>
              <a:rPr lang="en-US" altLang="en-US" dirty="0" err="1" smtClean="0">
                <a:latin typeface="黑体" panose="02010609060101010101" pitchFamily="2" charset="-122"/>
                <a:ea typeface="黑体" panose="02010609060101010101" pitchFamily="2" charset="-122"/>
              </a:rPr>
              <a:t>SuppressWarnings</a:t>
            </a:r>
            <a:endParaRPr lang="zh-CN" altLang="en-US" dirty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259632" y="3140968"/>
            <a:ext cx="6143668" cy="3000396"/>
          </a:xfrm>
          <a:prstGeom prst="roundRect">
            <a:avLst>
              <a:gd name="adj" fmla="val 2711"/>
            </a:avLst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lvl="1" indent="-224155" algn="l" defTabSz="7239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public class Fruit 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lvl="1" indent="-224155" algn="l" defTabSz="7239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       public void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getObjectInfo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(){…}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lvl="1" indent="-224155" algn="l" defTabSz="7239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}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lvl="1" indent="-224155" algn="l" defTabSz="7239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public class Apple extends Fruit{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lvl="1" indent="-224155" algn="l" defTabSz="7239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       @Override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lvl="1" indent="-224155" algn="l" defTabSz="7239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       public void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getObjectInfo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(){…}</a:t>
            </a:r>
            <a:endParaRPr lang="en-US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lvl="1" indent="-224155" algn="l" defTabSz="7239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5818366" y="4355414"/>
            <a:ext cx="2786082" cy="1021556"/>
          </a:xfrm>
          <a:prstGeom prst="wedgeRoundRectCallout">
            <a:avLst>
              <a:gd name="adj1" fmla="val -143499"/>
              <a:gd name="adj2" fmla="val 23065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Ctr="1">
            <a:spAutoFit/>
          </a:bodyPr>
          <a:lstStyle/>
          <a:p>
            <a:pPr indent="-285750" algn="l">
              <a:buClr>
                <a:srgbClr val="233DA9"/>
              </a:buClr>
              <a:buSzPct val="80000"/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使用</a:t>
            </a:r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@Override</a:t>
            </a:r>
            <a:r>
              <a:rPr lang="zh-CN" alt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指定下面的方法是重写父类方法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元注解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dirty="0" smtClean="0"/>
              <a:t>Java5</a:t>
            </a:r>
            <a:r>
              <a:rPr lang="zh-CN" altLang="zh-CN" dirty="0" smtClean="0"/>
              <a:t>中定义了</a:t>
            </a:r>
            <a:r>
              <a:rPr lang="en-US" altLang="zh-CN" dirty="0" smtClean="0"/>
              <a:t>4</a:t>
            </a:r>
            <a:r>
              <a:rPr lang="zh-CN" altLang="zh-CN" dirty="0" smtClean="0"/>
              <a:t>个元注解（</a:t>
            </a:r>
            <a:r>
              <a:rPr lang="en-US" altLang="zh-CN" dirty="0" smtClean="0"/>
              <a:t>meta-annotation</a:t>
            </a:r>
            <a:r>
              <a:rPr lang="zh-CN" altLang="zh-CN" dirty="0" smtClean="0"/>
              <a:t>）类型，它们可用于提供对其它</a:t>
            </a:r>
            <a:r>
              <a:rPr lang="en-US" altLang="zh-CN" dirty="0" smtClean="0"/>
              <a:t> annotation</a:t>
            </a:r>
            <a:r>
              <a:rPr lang="zh-CN" altLang="zh-CN" dirty="0" smtClean="0"/>
              <a:t>类型的说明。</a:t>
            </a:r>
            <a:endParaRPr lang="en-US" altLang="zh-CN" dirty="0" smtClean="0"/>
          </a:p>
          <a:p>
            <a:endParaRPr lang="zh-CN" altLang="zh-CN" dirty="0" smtClean="0"/>
          </a:p>
          <a:p>
            <a:pPr lvl="1"/>
            <a:r>
              <a:rPr lang="en-US" altLang="zh-CN" dirty="0" smtClean="0"/>
              <a:t>@Target,</a:t>
            </a:r>
            <a:r>
              <a:rPr lang="zh-CN" altLang="zh-CN" dirty="0" smtClean="0"/>
              <a:t>表示该注解用于什么地方</a:t>
            </a:r>
            <a:endParaRPr lang="zh-CN" altLang="zh-CN" dirty="0" smtClean="0"/>
          </a:p>
          <a:p>
            <a:pPr lvl="1"/>
            <a:r>
              <a:rPr lang="en-US" altLang="zh-CN" dirty="0" smtClean="0"/>
              <a:t>@Retention,</a:t>
            </a:r>
            <a:r>
              <a:rPr lang="zh-CN" altLang="zh-CN" dirty="0" smtClean="0"/>
              <a:t>表示在什么级别保存该注解信息</a:t>
            </a:r>
            <a:endParaRPr lang="en-US" altLang="zh-CN" dirty="0" smtClean="0"/>
          </a:p>
          <a:p>
            <a:pPr lvl="1"/>
            <a:r>
              <a:rPr lang="en-US" altLang="zh-CN" sz="2200" dirty="0" smtClean="0"/>
              <a:t>@Documented,</a:t>
            </a:r>
            <a:r>
              <a:rPr lang="zh-CN" altLang="en-US" sz="2200" dirty="0" smtClean="0"/>
              <a:t>指定被其修饰的注解将被</a:t>
            </a:r>
            <a:r>
              <a:rPr lang="en-US" altLang="zh-CN" sz="2200" dirty="0" err="1" smtClean="0"/>
              <a:t>JavaDoc</a:t>
            </a:r>
            <a:r>
              <a:rPr lang="zh-CN" altLang="en-US" sz="2200" dirty="0" smtClean="0"/>
              <a:t>工具提取成文档</a:t>
            </a:r>
            <a:endParaRPr lang="en-US" altLang="zh-CN" sz="2200" dirty="0" smtClean="0"/>
          </a:p>
          <a:p>
            <a:pPr lvl="1"/>
            <a:r>
              <a:rPr lang="en-US" altLang="zh-CN" dirty="0" smtClean="0"/>
              <a:t>@Inherited</a:t>
            </a:r>
            <a:r>
              <a:rPr lang="zh-CN" altLang="en-US" dirty="0" smtClean="0"/>
              <a:t>，</a:t>
            </a:r>
            <a:r>
              <a:rPr lang="zh-CN" altLang="zh-CN" dirty="0" smtClean="0"/>
              <a:t>允许子类继承父类中的注解</a:t>
            </a:r>
            <a:endParaRPr lang="zh-CN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自定义注解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zh-CN" dirty="0" smtClean="0"/>
              <a:t>基本格式如下：</a:t>
            </a:r>
            <a:endParaRPr lang="zh-CN" altLang="zh-CN" dirty="0" smtClean="0"/>
          </a:p>
          <a:p>
            <a:pPr>
              <a:buNone/>
            </a:pPr>
            <a:r>
              <a:rPr lang="en-US" altLang="zh-CN" dirty="0" smtClean="0"/>
              <a:t>          public @interface </a:t>
            </a:r>
            <a:r>
              <a:rPr lang="zh-CN" altLang="zh-CN" dirty="0" smtClean="0"/>
              <a:t>注解名</a:t>
            </a:r>
            <a:r>
              <a:rPr lang="en-US" altLang="zh-CN" dirty="0" smtClean="0"/>
              <a:t> {</a:t>
            </a:r>
            <a:r>
              <a:rPr lang="zh-CN" altLang="zh-CN" dirty="0" smtClean="0"/>
              <a:t>定义体</a:t>
            </a:r>
            <a:r>
              <a:rPr lang="en-US" altLang="zh-CN" dirty="0" smtClean="0"/>
              <a:t>}</a:t>
            </a:r>
            <a:endParaRPr lang="zh-CN" altLang="zh-CN" dirty="0" smtClean="0"/>
          </a:p>
          <a:p>
            <a:r>
              <a:rPr lang="en-US" altLang="zh-CN" dirty="0" smtClean="0"/>
              <a:t>  </a:t>
            </a:r>
            <a:r>
              <a:rPr lang="zh-CN" altLang="zh-CN" dirty="0" smtClean="0"/>
              <a:t>使用</a:t>
            </a:r>
            <a:r>
              <a:rPr lang="en-US" altLang="zh-CN" dirty="0" smtClean="0"/>
              <a:t>@interface</a:t>
            </a:r>
            <a:r>
              <a:rPr lang="zh-CN" altLang="zh-CN" dirty="0" smtClean="0"/>
              <a:t>自定义注解时，自动继承了</a:t>
            </a:r>
            <a:r>
              <a:rPr lang="en-US" altLang="zh-CN" dirty="0" err="1" smtClean="0"/>
              <a:t>java.lang.annotation.Annotation</a:t>
            </a:r>
            <a:r>
              <a:rPr lang="zh-CN" altLang="zh-CN" dirty="0" smtClean="0"/>
              <a:t>接口。</a:t>
            </a:r>
            <a:endParaRPr lang="zh-CN" altLang="en-US" dirty="0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403648" y="3284984"/>
            <a:ext cx="6143668" cy="3000396"/>
          </a:xfrm>
          <a:prstGeom prst="roundRect">
            <a:avLst>
              <a:gd name="adj" fmla="val 2711"/>
            </a:avLst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@Target(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ElementType.METHOD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)</a:t>
            </a:r>
            <a:endParaRPr lang="zh-CN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@Retention(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RetentionPolicy.RUNTIME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)</a:t>
            </a:r>
            <a:endParaRPr lang="zh-CN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public @interface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UseCase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 {</a:t>
            </a:r>
            <a:endParaRPr lang="zh-CN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public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int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 id();</a:t>
            </a:r>
            <a:endParaRPr lang="zh-CN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public String description() default "no description";</a:t>
            </a:r>
            <a:endParaRPr lang="zh-CN" altLang="zh-CN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}</a:t>
            </a:r>
            <a:endParaRPr lang="zh-CN" altLang="zh-CN" b="1" dirty="0" smtClean="0">
              <a:solidFill>
                <a:schemeClr val="accent5">
                  <a:lumMod val="1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继承与重写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0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 smtClean="0"/>
              <a:t>在类的继承过程中，如果子类中新增的变量和方法与父类中的变量和方法同名，则</a:t>
            </a:r>
            <a:r>
              <a:rPr lang="zh-CN" altLang="en-US" sz="2400" dirty="0" smtClean="0"/>
              <a:t>称为</a:t>
            </a:r>
            <a:r>
              <a:rPr lang="zh-CN" altLang="zh-CN" sz="2400" dirty="0" smtClean="0"/>
              <a:t>重写（</a:t>
            </a:r>
            <a:r>
              <a:rPr lang="zh-CN" altLang="en-US" sz="2400" dirty="0" smtClean="0"/>
              <a:t>或</a:t>
            </a:r>
            <a:r>
              <a:rPr lang="zh-CN" altLang="zh-CN" sz="2400" dirty="0" smtClean="0"/>
              <a:t>覆盖）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zh-CN" sz="2400" dirty="0" smtClean="0"/>
              <a:t>变量重写是指父类和子类中的变量名相同，数据类型也相同。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zh-CN" sz="2400" dirty="0" smtClean="0"/>
              <a:t>方法重写不仅要求父类与子类中的方法名称相同，而且参数列表也要相同，只是实现的功能不同。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对重写方法的调用主要看</a:t>
            </a:r>
            <a:r>
              <a:rPr lang="zh-CN" altLang="en-US" sz="2400" dirty="0" smtClean="0">
                <a:solidFill>
                  <a:srgbClr val="C00000"/>
                </a:solidFill>
              </a:rPr>
              <a:t>实际类型</a:t>
            </a:r>
            <a:r>
              <a:rPr lang="zh-CN" altLang="en-US" sz="2400" dirty="0" smtClean="0"/>
              <a:t>。实际类型如果实现了该方法则直接调用该方法，如果没有实现，则在继承关系中从低到高搜索有无实现。 </a:t>
            </a:r>
            <a:endParaRPr lang="en-US" altLang="zh-CN" sz="2400" dirty="0" smtClean="0"/>
          </a:p>
          <a:p>
            <a:pPr lvl="1">
              <a:lnSpc>
                <a:spcPct val="90000"/>
              </a:lnSpc>
              <a:buNone/>
            </a:pPr>
            <a:endParaRPr lang="zh-CN" altLang="en-US" sz="2100" dirty="0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使用注解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zh-CN" dirty="0" smtClean="0"/>
              <a:t>使用注解的基本语法为：</a:t>
            </a:r>
            <a:endParaRPr lang="zh-CN" altLang="zh-CN" dirty="0" smtClean="0"/>
          </a:p>
          <a:p>
            <a:pPr lvl="1">
              <a:buNone/>
            </a:pPr>
            <a:r>
              <a:rPr lang="en-US" altLang="zh-CN" dirty="0" smtClean="0"/>
              <a:t>@&lt;</a:t>
            </a:r>
            <a:r>
              <a:rPr lang="zh-CN" altLang="zh-CN" dirty="0" smtClean="0"/>
              <a:t>注解名</a:t>
            </a:r>
            <a:r>
              <a:rPr lang="en-US" altLang="zh-CN" dirty="0" smtClean="0"/>
              <a:t>&gt;(&lt;</a:t>
            </a:r>
            <a:r>
              <a:rPr lang="zh-CN" altLang="zh-CN" dirty="0" smtClean="0"/>
              <a:t>成员名</a:t>
            </a:r>
            <a:r>
              <a:rPr lang="en-US" altLang="zh-CN" dirty="0" smtClean="0"/>
              <a:t>1&gt;=&lt;</a:t>
            </a:r>
            <a:r>
              <a:rPr lang="zh-CN" altLang="zh-CN" dirty="0" smtClean="0"/>
              <a:t>成员值</a:t>
            </a:r>
            <a:r>
              <a:rPr lang="en-US" altLang="zh-CN" dirty="0" smtClean="0"/>
              <a:t>1&gt;,&lt;</a:t>
            </a:r>
            <a:r>
              <a:rPr lang="zh-CN" altLang="zh-CN" dirty="0" smtClean="0"/>
              <a:t>成员名</a:t>
            </a:r>
            <a:r>
              <a:rPr lang="en-US" altLang="zh-CN" dirty="0" smtClean="0"/>
              <a:t>1&gt;=&lt;</a:t>
            </a:r>
            <a:r>
              <a:rPr lang="zh-CN" altLang="zh-CN" dirty="0" smtClean="0"/>
              <a:t>成员值</a:t>
            </a:r>
            <a:r>
              <a:rPr lang="en-US" altLang="zh-CN" dirty="0" smtClean="0"/>
              <a:t>1&gt;,...)</a:t>
            </a:r>
            <a:endParaRPr lang="zh-CN" altLang="zh-CN" dirty="0" smtClean="0"/>
          </a:p>
          <a:p>
            <a:endParaRPr lang="zh-CN" altLang="en-US" dirty="0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27584" y="2276872"/>
            <a:ext cx="7848872" cy="4032448"/>
          </a:xfrm>
          <a:prstGeom prst="roundRect">
            <a:avLst>
              <a:gd name="adj" fmla="val 2711"/>
            </a:avLst>
          </a:prstGeom>
          <a:solidFill>
            <a:schemeClr val="accent1">
              <a:lumMod val="20000"/>
              <a:lumOff val="80000"/>
            </a:schemeClr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500" b="1" dirty="0" smtClean="0">
                <a:solidFill>
                  <a:schemeClr val="accent5">
                    <a:lumMod val="10000"/>
                  </a:schemeClr>
                </a:solidFill>
              </a:rPr>
              <a:t>public class </a:t>
            </a:r>
            <a:r>
              <a:rPr lang="en-US" altLang="zh-CN" sz="1500" b="1" dirty="0" err="1" smtClean="0">
                <a:solidFill>
                  <a:schemeClr val="accent5">
                    <a:lumMod val="10000"/>
                  </a:schemeClr>
                </a:solidFill>
              </a:rPr>
              <a:t>PasswordUtils</a:t>
            </a:r>
            <a:r>
              <a:rPr lang="en-US" altLang="zh-CN" sz="1500" b="1" dirty="0" smtClean="0">
                <a:solidFill>
                  <a:schemeClr val="accent5">
                    <a:lumMod val="10000"/>
                  </a:schemeClr>
                </a:solidFill>
              </a:rPr>
              <a:t> {</a:t>
            </a:r>
            <a:endParaRPr lang="zh-CN" altLang="zh-CN" sz="1500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500" b="1" dirty="0" smtClean="0">
                <a:solidFill>
                  <a:schemeClr val="accent5">
                    <a:lumMod val="10000"/>
                  </a:schemeClr>
                </a:solidFill>
              </a:rPr>
              <a:t>    @</a:t>
            </a:r>
            <a:r>
              <a:rPr lang="en-US" altLang="zh-CN" sz="1500" b="1" dirty="0" err="1" smtClean="0">
                <a:solidFill>
                  <a:schemeClr val="accent5">
                    <a:lumMod val="10000"/>
                  </a:schemeClr>
                </a:solidFill>
              </a:rPr>
              <a:t>UseCase</a:t>
            </a:r>
            <a:r>
              <a:rPr lang="en-US" altLang="zh-CN" sz="1500" b="1" dirty="0" smtClean="0">
                <a:solidFill>
                  <a:schemeClr val="accent5">
                    <a:lumMod val="10000"/>
                  </a:schemeClr>
                </a:solidFill>
              </a:rPr>
              <a:t>(id = 47, description = "Passwords must contain at least one numeric")</a:t>
            </a:r>
            <a:endParaRPr lang="zh-CN" altLang="zh-CN" sz="1500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500" b="1" dirty="0" smtClean="0">
                <a:solidFill>
                  <a:schemeClr val="accent5">
                    <a:lumMod val="10000"/>
                  </a:schemeClr>
                </a:solidFill>
              </a:rPr>
              <a:t>    public </a:t>
            </a:r>
            <a:r>
              <a:rPr lang="en-US" altLang="zh-CN" sz="1500" b="1" dirty="0" err="1" smtClean="0">
                <a:solidFill>
                  <a:schemeClr val="accent5">
                    <a:lumMod val="10000"/>
                  </a:schemeClr>
                </a:solidFill>
              </a:rPr>
              <a:t>boolean</a:t>
            </a:r>
            <a:r>
              <a:rPr lang="en-US" altLang="zh-CN" sz="1500" b="1" dirty="0" smtClean="0">
                <a:solidFill>
                  <a:schemeClr val="accent5">
                    <a:lumMod val="10000"/>
                  </a:schemeClr>
                </a:solidFill>
              </a:rPr>
              <a:t> </a:t>
            </a:r>
            <a:r>
              <a:rPr lang="en-US" altLang="zh-CN" sz="1500" b="1" dirty="0" err="1" smtClean="0">
                <a:solidFill>
                  <a:schemeClr val="accent5">
                    <a:lumMod val="10000"/>
                  </a:schemeClr>
                </a:solidFill>
              </a:rPr>
              <a:t>validatePassword</a:t>
            </a:r>
            <a:r>
              <a:rPr lang="en-US" altLang="zh-CN" sz="1500" b="1" dirty="0" smtClean="0">
                <a:solidFill>
                  <a:schemeClr val="accent5">
                    <a:lumMod val="10000"/>
                  </a:schemeClr>
                </a:solidFill>
              </a:rPr>
              <a:t>(String password) {</a:t>
            </a:r>
            <a:endParaRPr lang="zh-CN" altLang="zh-CN" sz="1500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500" b="1" dirty="0" smtClean="0">
                <a:solidFill>
                  <a:schemeClr val="accent5">
                    <a:lumMod val="10000"/>
                  </a:schemeClr>
                </a:solidFill>
              </a:rPr>
              <a:t>        return (</a:t>
            </a:r>
            <a:r>
              <a:rPr lang="en-US" altLang="zh-CN" sz="1500" b="1" dirty="0" err="1" smtClean="0">
                <a:solidFill>
                  <a:schemeClr val="accent5">
                    <a:lumMod val="10000"/>
                  </a:schemeClr>
                </a:solidFill>
              </a:rPr>
              <a:t>password.matches</a:t>
            </a:r>
            <a:r>
              <a:rPr lang="en-US" altLang="zh-CN" sz="1500" b="1" dirty="0" smtClean="0">
                <a:solidFill>
                  <a:schemeClr val="accent5">
                    <a:lumMod val="10000"/>
                  </a:schemeClr>
                </a:solidFill>
              </a:rPr>
              <a:t>("\\w*\\d\\w*"));</a:t>
            </a:r>
            <a:endParaRPr lang="zh-CN" altLang="zh-CN" sz="1500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500" b="1" dirty="0" smtClean="0">
                <a:solidFill>
                  <a:schemeClr val="accent5">
                    <a:lumMod val="10000"/>
                  </a:schemeClr>
                </a:solidFill>
              </a:rPr>
              <a:t>    }</a:t>
            </a:r>
            <a:endParaRPr lang="zh-CN" altLang="zh-CN" sz="1500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500" b="1" dirty="0" smtClean="0">
                <a:solidFill>
                  <a:schemeClr val="accent5">
                    <a:lumMod val="10000"/>
                  </a:schemeClr>
                </a:solidFill>
              </a:rPr>
              <a:t>    @</a:t>
            </a:r>
            <a:r>
              <a:rPr lang="en-US" altLang="zh-CN" sz="1500" b="1" dirty="0" err="1" smtClean="0">
                <a:solidFill>
                  <a:schemeClr val="accent5">
                    <a:lumMod val="10000"/>
                  </a:schemeClr>
                </a:solidFill>
              </a:rPr>
              <a:t>UseCase</a:t>
            </a:r>
            <a:r>
              <a:rPr lang="en-US" altLang="zh-CN" sz="1500" b="1" dirty="0" smtClean="0">
                <a:solidFill>
                  <a:schemeClr val="accent5">
                    <a:lumMod val="10000"/>
                  </a:schemeClr>
                </a:solidFill>
              </a:rPr>
              <a:t>(id = 48)</a:t>
            </a:r>
            <a:endParaRPr lang="zh-CN" altLang="zh-CN" sz="1500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500" b="1" dirty="0" smtClean="0">
                <a:solidFill>
                  <a:schemeClr val="accent5">
                    <a:lumMod val="10000"/>
                  </a:schemeClr>
                </a:solidFill>
              </a:rPr>
              <a:t>    public String </a:t>
            </a:r>
            <a:r>
              <a:rPr lang="en-US" altLang="zh-CN" sz="1500" b="1" dirty="0" err="1" smtClean="0">
                <a:solidFill>
                  <a:schemeClr val="accent5">
                    <a:lumMod val="10000"/>
                  </a:schemeClr>
                </a:solidFill>
              </a:rPr>
              <a:t>encryptPassword</a:t>
            </a:r>
            <a:r>
              <a:rPr lang="en-US" altLang="zh-CN" sz="1500" b="1" dirty="0" smtClean="0">
                <a:solidFill>
                  <a:schemeClr val="accent5">
                    <a:lumMod val="10000"/>
                  </a:schemeClr>
                </a:solidFill>
              </a:rPr>
              <a:t>(String password) {</a:t>
            </a:r>
            <a:endParaRPr lang="zh-CN" altLang="zh-CN" sz="1500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500" b="1" dirty="0" smtClean="0">
                <a:solidFill>
                  <a:schemeClr val="accent5">
                    <a:lumMod val="10000"/>
                  </a:schemeClr>
                </a:solidFill>
              </a:rPr>
              <a:t>        return new </a:t>
            </a:r>
            <a:r>
              <a:rPr lang="en-US" altLang="zh-CN" sz="1500" b="1" dirty="0" err="1" smtClean="0">
                <a:solidFill>
                  <a:schemeClr val="accent5">
                    <a:lumMod val="10000"/>
                  </a:schemeClr>
                </a:solidFill>
              </a:rPr>
              <a:t>StringBuilder</a:t>
            </a:r>
            <a:r>
              <a:rPr lang="en-US" altLang="zh-CN" sz="1500" b="1" dirty="0" smtClean="0">
                <a:solidFill>
                  <a:schemeClr val="accent5">
                    <a:lumMod val="10000"/>
                  </a:schemeClr>
                </a:solidFill>
              </a:rPr>
              <a:t>(password).reverse().</a:t>
            </a:r>
            <a:r>
              <a:rPr lang="en-US" altLang="zh-CN" sz="1500" b="1" dirty="0" err="1" smtClean="0">
                <a:solidFill>
                  <a:schemeClr val="accent5">
                    <a:lumMod val="10000"/>
                  </a:schemeClr>
                </a:solidFill>
              </a:rPr>
              <a:t>toString</a:t>
            </a:r>
            <a:r>
              <a:rPr lang="en-US" altLang="zh-CN" sz="1500" b="1" dirty="0" smtClean="0">
                <a:solidFill>
                  <a:schemeClr val="accent5">
                    <a:lumMod val="10000"/>
                  </a:schemeClr>
                </a:solidFill>
              </a:rPr>
              <a:t>();</a:t>
            </a:r>
            <a:endParaRPr lang="zh-CN" altLang="zh-CN" sz="1500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500" b="1" dirty="0" smtClean="0">
                <a:solidFill>
                  <a:schemeClr val="accent5">
                    <a:lumMod val="10000"/>
                  </a:schemeClr>
                </a:solidFill>
              </a:rPr>
              <a:t>    }</a:t>
            </a:r>
            <a:endParaRPr lang="zh-CN" altLang="zh-CN" sz="1500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lvl="1" indent="-224155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500" b="1" dirty="0" smtClean="0">
                <a:solidFill>
                  <a:schemeClr val="accent5">
                    <a:lumMod val="10000"/>
                  </a:schemeClr>
                </a:solidFill>
              </a:rPr>
              <a:t>}</a:t>
            </a:r>
            <a:endParaRPr lang="zh-CN" altLang="zh-CN" sz="1500" b="1" dirty="0" smtClean="0">
              <a:solidFill>
                <a:schemeClr val="accent5">
                  <a:lumMod val="1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注解处理器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zh-CN" dirty="0" smtClean="0"/>
              <a:t>注解处理器就是通过</a:t>
            </a:r>
            <a:r>
              <a:rPr lang="zh-CN" altLang="zh-CN" b="1" dirty="0" smtClean="0"/>
              <a:t>反射机制</a:t>
            </a:r>
            <a:r>
              <a:rPr lang="zh-CN" altLang="zh-CN" dirty="0" smtClean="0"/>
              <a:t>获取被检查方法上的注解信息，然后根据注解元素的值进行特定的处理，从而产生不同的行为。</a:t>
            </a:r>
            <a:endParaRPr lang="en-US" altLang="zh-CN" dirty="0" smtClean="0"/>
          </a:p>
          <a:p>
            <a:r>
              <a:rPr lang="zh-CN" altLang="zh-CN" dirty="0" smtClean="0"/>
              <a:t>程序通过反射获取了某个类的</a:t>
            </a:r>
            <a:r>
              <a:rPr lang="en-US" altLang="zh-CN" dirty="0" err="1" smtClean="0"/>
              <a:t>AnnotatedElement</a:t>
            </a:r>
            <a:r>
              <a:rPr lang="zh-CN" altLang="zh-CN" dirty="0" smtClean="0"/>
              <a:t>对象之后，程序就可以</a:t>
            </a:r>
            <a:r>
              <a:rPr lang="zh-CN" altLang="en-US" dirty="0" smtClean="0"/>
              <a:t>通过以下</a:t>
            </a:r>
            <a:r>
              <a:rPr lang="zh-CN" altLang="zh-CN" dirty="0" smtClean="0"/>
              <a:t>方法访问</a:t>
            </a:r>
            <a:r>
              <a:rPr lang="en-US" altLang="zh-CN" dirty="0" smtClean="0"/>
              <a:t>Annotation</a:t>
            </a:r>
            <a:r>
              <a:rPr lang="zh-CN" altLang="zh-CN" dirty="0" smtClean="0"/>
              <a:t>信息：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&lt;T extends Annotation&gt; T </a:t>
            </a:r>
            <a:r>
              <a:rPr lang="en-US" altLang="zh-CN" dirty="0" err="1" smtClean="0"/>
              <a:t>getAnnotation</a:t>
            </a:r>
            <a:r>
              <a:rPr lang="en-US" altLang="zh-CN" dirty="0" smtClean="0"/>
              <a:t>(Class&lt;T&gt; </a:t>
            </a:r>
            <a:r>
              <a:rPr lang="en-US" altLang="zh-CN" dirty="0" err="1" smtClean="0"/>
              <a:t>annotationClass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    </a:t>
            </a:r>
            <a:r>
              <a:rPr lang="zh-CN" altLang="zh-CN" dirty="0" smtClean="0"/>
              <a:t>返回该程序元素上存在的、指定类型的注解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Annotation[] </a:t>
            </a:r>
            <a:r>
              <a:rPr lang="en-US" altLang="zh-CN" dirty="0" err="1" smtClean="0"/>
              <a:t>getAnnotations</a:t>
            </a:r>
            <a:r>
              <a:rPr lang="en-US" altLang="zh-CN" dirty="0" smtClean="0"/>
              <a:t>()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     </a:t>
            </a:r>
            <a:r>
              <a:rPr lang="zh-CN" altLang="zh-CN" dirty="0" smtClean="0"/>
              <a:t>返回该程序元素上存在的所有注解。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boolean</a:t>
            </a:r>
            <a:r>
              <a:rPr lang="en-US" altLang="zh-CN" dirty="0" smtClean="0"/>
              <a:t> is</a:t>
            </a:r>
            <a:r>
              <a:rPr lang="en-US" altLang="zh-CN" dirty="0" err="1" smtClean="0"/>
              <a:t>AnnotationPresent</a:t>
            </a:r>
            <a:r>
              <a:rPr lang="en-US" altLang="zh-CN" dirty="0" smtClean="0"/>
              <a:t>(Class&lt;?extends Annotation&gt; </a:t>
            </a:r>
            <a:r>
              <a:rPr lang="en-US" altLang="zh-CN" dirty="0" err="1" smtClean="0"/>
              <a:t>annotationClass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    </a:t>
            </a:r>
            <a:r>
              <a:rPr lang="zh-CN" altLang="zh-CN" dirty="0" smtClean="0"/>
              <a:t>判断该程序元素上是否包含指定类型的注解，存在则返回</a:t>
            </a:r>
            <a:r>
              <a:rPr lang="en-US" altLang="zh-CN" dirty="0" smtClean="0"/>
              <a:t>true</a:t>
            </a:r>
            <a:r>
              <a:rPr lang="zh-CN" altLang="zh-CN" dirty="0" smtClean="0"/>
              <a:t>，否则返回</a:t>
            </a:r>
            <a:r>
              <a:rPr lang="en-US" altLang="zh-CN" dirty="0" smtClean="0"/>
              <a:t>false.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Annotation[] </a:t>
            </a:r>
            <a:r>
              <a:rPr lang="en-US" altLang="zh-CN" dirty="0" err="1" smtClean="0"/>
              <a:t>getDeclaredAnnotations</a:t>
            </a:r>
            <a:r>
              <a:rPr lang="en-US" altLang="zh-CN" dirty="0" smtClean="0"/>
              <a:t>()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    </a:t>
            </a:r>
            <a:r>
              <a:rPr lang="zh-CN" altLang="zh-CN" dirty="0" smtClean="0"/>
              <a:t>返回直接存在于此元素上的所有注释。</a:t>
            </a:r>
            <a:endParaRPr lang="zh-CN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注解实例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67500" lnSpcReduction="10000"/>
          </a:bodyPr>
          <a:lstStyle/>
          <a:p>
            <a:r>
              <a:rPr lang="zh-CN" altLang="en-US"/>
              <a:t>import java.lang.annotation.ElementType;</a:t>
            </a:r>
            <a:endParaRPr lang="zh-CN" altLang="en-US"/>
          </a:p>
          <a:p>
            <a:r>
              <a:rPr lang="zh-CN" altLang="en-US"/>
              <a:t>import java.lang.annotation.Retention;</a:t>
            </a:r>
            <a:endParaRPr lang="zh-CN" altLang="en-US"/>
          </a:p>
          <a:p>
            <a:r>
              <a:rPr lang="zh-CN" altLang="en-US"/>
              <a:t>import java.lang.annotation.RetentionPolicy;</a:t>
            </a:r>
            <a:endParaRPr lang="zh-CN" altLang="en-US"/>
          </a:p>
          <a:p>
            <a:r>
              <a:rPr lang="zh-CN" altLang="en-US"/>
              <a:t>import java.lang.annotation.Target;</a:t>
            </a:r>
            <a:endParaRPr lang="zh-CN" altLang="en-US"/>
          </a:p>
          <a:p>
            <a:r>
              <a:rPr lang="zh-CN" altLang="en-US"/>
              <a:t>@Target(ElementType.TYPE)</a:t>
            </a:r>
            <a:endParaRPr lang="zh-CN" altLang="en-US"/>
          </a:p>
          <a:p>
            <a:r>
              <a:rPr lang="zh-CN" altLang="en-US"/>
              <a:t>@Retention(RetentionPolicy.RUNTIME) </a:t>
            </a:r>
            <a:endParaRPr lang="zh-CN" altLang="en-US"/>
          </a:p>
          <a:p>
            <a:r>
              <a:rPr lang="zh-CN" altLang="en-US"/>
              <a:t>public @interface Test</a:t>
            </a:r>
            <a:endParaRPr lang="zh-CN" altLang="en-US"/>
          </a:p>
          <a:p>
            <a:r>
              <a:rPr lang="zh-CN" altLang="en-US"/>
              <a:t>{</a:t>
            </a:r>
            <a:endParaRPr lang="zh-CN" altLang="en-US"/>
          </a:p>
          <a:p>
            <a:r>
              <a:rPr lang="zh-CN" altLang="en-US"/>
              <a:t>    public int age() default 20;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public String name() default "";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public String className();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注解实例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47500" lnSpcReduction="10000"/>
          </a:bodyPr>
          <a:lstStyle/>
          <a:p>
            <a:r>
              <a:rPr lang="zh-CN" altLang="en-US"/>
              <a:t>@Test(age = 15,name = "zhangsan",className = "高三(3)班")</a:t>
            </a:r>
            <a:endParaRPr lang="zh-CN" altLang="en-US"/>
          </a:p>
          <a:p>
            <a:r>
              <a:rPr lang="zh-CN" altLang="en-US"/>
              <a:t>public class Person{</a:t>
            </a:r>
            <a:endParaRPr lang="zh-CN" altLang="en-US"/>
          </a:p>
          <a:p>
            <a:r>
              <a:rPr lang="zh-CN" altLang="en-US"/>
              <a:t>private String name;    </a:t>
            </a:r>
            <a:endParaRPr lang="zh-CN" altLang="en-US"/>
          </a:p>
          <a:p>
            <a:r>
              <a:rPr lang="zh-CN" altLang="en-US"/>
              <a:t>    private int age;</a:t>
            </a:r>
            <a:endParaRPr lang="zh-CN" altLang="en-US"/>
          </a:p>
          <a:p>
            <a:r>
              <a:rPr lang="zh-CN" altLang="en-US"/>
              <a:t>    public Person()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}    </a:t>
            </a:r>
            <a:endParaRPr lang="zh-CN" altLang="en-US"/>
          </a:p>
          <a:p>
            <a:r>
              <a:rPr lang="zh-CN" altLang="en-US"/>
              <a:t>    private void say()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    System.out.println("Hello,Java Annotation");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public static void main(String[] args)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    boolean hasAnnotation = Person.class.isAnnotationPresent(Test.class);</a:t>
            </a:r>
            <a:endParaRPr lang="zh-CN" altLang="en-US"/>
          </a:p>
          <a:p>
            <a:r>
              <a:rPr lang="zh-CN" altLang="en-US"/>
              <a:t>        if (hasAnnotation)</a:t>
            </a:r>
            <a:endParaRPr lang="zh-CN" altLang="en-US"/>
          </a:p>
          <a:p>
            <a:r>
              <a:rPr lang="zh-CN" altLang="en-US"/>
              <a:t>        {</a:t>
            </a:r>
            <a:endParaRPr lang="zh-CN" altLang="en-US"/>
          </a:p>
          <a:p>
            <a:r>
              <a:rPr lang="zh-CN" altLang="en-US"/>
              <a:t>            Test test = Person.class.getAnnotation(Test.class);</a:t>
            </a:r>
            <a:endParaRPr lang="zh-CN" altLang="en-US"/>
          </a:p>
          <a:p>
            <a:r>
              <a:rPr lang="zh-CN" altLang="en-US"/>
              <a:t>            System.out.println("age:" + test.age());</a:t>
            </a:r>
            <a:endParaRPr lang="zh-CN" altLang="en-US"/>
          </a:p>
          <a:p>
            <a:r>
              <a:rPr lang="zh-CN" altLang="en-US"/>
              <a:t>            System.out.println("name:" + test.name());</a:t>
            </a:r>
            <a:endParaRPr lang="zh-CN" altLang="en-US"/>
          </a:p>
          <a:p>
            <a:r>
              <a:rPr lang="zh-CN" altLang="en-US"/>
              <a:t>            System.out.println("className:" + test.className());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     }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补充：枚举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lnSpc>
                <a:spcPct val="80000"/>
              </a:lnSpc>
              <a:buNone/>
            </a:pPr>
            <a:r>
              <a:rPr lang="zh-CN" altLang="en-US" b="1" dirty="0"/>
              <a:t>简单的：</a:t>
            </a:r>
            <a:endParaRPr lang="zh-CN" altLang="en-US" b="1" dirty="0"/>
          </a:p>
          <a:p>
            <a:pPr lvl="1">
              <a:lnSpc>
                <a:spcPct val="80000"/>
              </a:lnSpc>
              <a:buNone/>
            </a:pPr>
            <a:r>
              <a:rPr lang="en-US" altLang="zh-CN" b="1" dirty="0" err="1"/>
              <a:t>enum</a:t>
            </a:r>
            <a:r>
              <a:rPr lang="en-US" altLang="zh-CN" dirty="0"/>
              <a:t> Size{ </a:t>
            </a:r>
            <a:r>
              <a:rPr lang="en-US" altLang="zh-CN" dirty="0" err="1"/>
              <a:t>SMALL,MEDIUM</a:t>
            </a:r>
            <a:r>
              <a:rPr lang="en-US" altLang="zh-CN" dirty="0"/>
              <a:t>, </a:t>
            </a:r>
            <a:r>
              <a:rPr lang="en-US" altLang="zh-CN" dirty="0" err="1"/>
              <a:t>LARGE,EXTRA_LARGE</a:t>
            </a:r>
            <a:r>
              <a:rPr lang="en-US" altLang="zh-CN" dirty="0"/>
              <a:t>;}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endParaRPr lang="en-US" altLang="zh-CN" dirty="0" smtClean="0"/>
          </a:p>
          <a:p>
            <a:pPr>
              <a:lnSpc>
                <a:spcPct val="80000"/>
              </a:lnSpc>
              <a:buNone/>
            </a:pPr>
            <a:r>
              <a:rPr lang="zh-CN" altLang="en-US" dirty="0" smtClean="0"/>
              <a:t>复杂</a:t>
            </a:r>
            <a:r>
              <a:rPr lang="zh-CN" altLang="en-US" dirty="0"/>
              <a:t>，带参数</a:t>
            </a:r>
            <a:endParaRPr lang="zh-CN" altLang="en-US" dirty="0"/>
          </a:p>
          <a:p>
            <a:pPr lvl="1">
              <a:lnSpc>
                <a:spcPct val="80000"/>
              </a:lnSpc>
              <a:buNone/>
            </a:pPr>
            <a:r>
              <a:rPr lang="en-US" altLang="zh-CN" b="1" dirty="0" err="1"/>
              <a:t>enum</a:t>
            </a:r>
            <a:r>
              <a:rPr lang="en-US" altLang="zh-CN" dirty="0"/>
              <a:t> Size</a:t>
            </a:r>
            <a:endParaRPr lang="en-US" altLang="zh-CN" dirty="0"/>
          </a:p>
          <a:p>
            <a:pPr lvl="1">
              <a:lnSpc>
                <a:spcPct val="80000"/>
              </a:lnSpc>
              <a:buNone/>
            </a:pPr>
            <a:r>
              <a:rPr lang="en-US" altLang="zh-CN" dirty="0"/>
              <a:t>{</a:t>
            </a:r>
            <a:endParaRPr lang="en-US" altLang="zh-CN" dirty="0"/>
          </a:p>
          <a:p>
            <a:pPr lvl="1">
              <a:lnSpc>
                <a:spcPct val="80000"/>
              </a:lnSpc>
              <a:buNone/>
            </a:pPr>
            <a:r>
              <a:rPr lang="en-US" altLang="zh-CN" dirty="0"/>
              <a:t>   SMALL("S"), MEDIUM("M"), LARGE("L"), </a:t>
            </a:r>
            <a:r>
              <a:rPr lang="en-US" altLang="zh-CN" dirty="0" err="1"/>
              <a:t>EXTRA_LARGE</a:t>
            </a:r>
            <a:r>
              <a:rPr lang="en-US" altLang="zh-CN" dirty="0"/>
              <a:t>("XL");</a:t>
            </a:r>
            <a:endParaRPr lang="en-US" altLang="zh-CN" dirty="0"/>
          </a:p>
          <a:p>
            <a:pPr lvl="1">
              <a:lnSpc>
                <a:spcPct val="80000"/>
              </a:lnSpc>
              <a:buNone/>
            </a:pPr>
            <a:r>
              <a:rPr lang="en-US" altLang="zh-CN" dirty="0"/>
              <a:t>   private </a:t>
            </a:r>
            <a:r>
              <a:rPr lang="en-US" altLang="zh-CN" b="1" dirty="0"/>
              <a:t>Size</a:t>
            </a:r>
            <a:r>
              <a:rPr lang="en-US" altLang="zh-CN" dirty="0"/>
              <a:t>(String abbreviation) { </a:t>
            </a:r>
            <a:r>
              <a:rPr lang="en-US" altLang="zh-CN" dirty="0" err="1"/>
              <a:t>this.abbreviation</a:t>
            </a:r>
            <a:r>
              <a:rPr lang="en-US" altLang="zh-CN" dirty="0"/>
              <a:t> = abbreviation; }</a:t>
            </a:r>
            <a:endParaRPr lang="en-US" altLang="zh-CN" dirty="0"/>
          </a:p>
          <a:p>
            <a:pPr lvl="1">
              <a:lnSpc>
                <a:spcPct val="80000"/>
              </a:lnSpc>
              <a:buNone/>
            </a:pPr>
            <a:r>
              <a:rPr lang="en-US" altLang="zh-CN" dirty="0"/>
              <a:t>   public String </a:t>
            </a:r>
            <a:r>
              <a:rPr lang="en-US" altLang="zh-CN" dirty="0" err="1"/>
              <a:t>getAbbreviation</a:t>
            </a:r>
            <a:r>
              <a:rPr lang="en-US" altLang="zh-CN" dirty="0"/>
              <a:t>() { return abbreviation; }</a:t>
            </a:r>
            <a:endParaRPr lang="en-US" altLang="zh-CN" dirty="0"/>
          </a:p>
          <a:p>
            <a:pPr lvl="1">
              <a:lnSpc>
                <a:spcPct val="80000"/>
              </a:lnSpc>
              <a:buNone/>
            </a:pPr>
            <a:r>
              <a:rPr lang="en-US" altLang="zh-CN" dirty="0"/>
              <a:t>   private String abbreviation;</a:t>
            </a:r>
            <a:endParaRPr lang="en-US" altLang="zh-CN" dirty="0"/>
          </a:p>
          <a:p>
            <a:pPr lvl="1">
              <a:lnSpc>
                <a:spcPct val="80000"/>
              </a:lnSpc>
              <a:buNone/>
            </a:pPr>
            <a:r>
              <a:rPr lang="en-US" altLang="zh-CN" dirty="0"/>
              <a:t>}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枚举示例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468312" y="981075"/>
            <a:ext cx="8352160" cy="5544269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228600" lvl="0" indent="-228600">
              <a:spcBef>
                <a:spcPts val="1000"/>
              </a:spcBef>
              <a:buClrTx/>
              <a:buSzTx/>
              <a:buNone/>
              <a:defRPr/>
            </a:pPr>
            <a:r>
              <a:rPr lang="en-US" altLang="zh-CN" sz="2800" dirty="0"/>
              <a:t>public class </a:t>
            </a:r>
            <a:r>
              <a:rPr lang="en-US" altLang="zh-CN" sz="2800" dirty="0" err="1"/>
              <a:t>EnumTest</a:t>
            </a:r>
            <a:r>
              <a:rPr lang="en-US" altLang="zh-CN" sz="2800" dirty="0"/>
              <a:t> {</a:t>
            </a:r>
            <a:endParaRPr lang="en-US" altLang="zh-CN" sz="2800" dirty="0"/>
          </a:p>
          <a:p>
            <a:pPr marL="228600" lvl="0" indent="-228600">
              <a:spcBef>
                <a:spcPts val="1000"/>
              </a:spcBef>
              <a:buClrTx/>
              <a:buSzTx/>
              <a:buNone/>
              <a:defRPr/>
            </a:pPr>
            <a:r>
              <a:rPr lang="en-US" altLang="zh-CN" sz="2800" dirty="0"/>
              <a:t>	public static void main(String[] args) {</a:t>
            </a:r>
            <a:endParaRPr lang="en-US" altLang="zh-CN" sz="2800" dirty="0"/>
          </a:p>
          <a:p>
            <a:pPr marL="228600" lvl="0" indent="-228600">
              <a:spcBef>
                <a:spcPts val="1000"/>
              </a:spcBef>
              <a:buClrTx/>
              <a:buSzTx/>
              <a:buNone/>
              <a:defRPr/>
            </a:pPr>
            <a:r>
              <a:rPr lang="en-US" altLang="zh-CN" sz="2800" dirty="0"/>
              <a:t>		  Scanner in = new Scanner(System.in);</a:t>
            </a:r>
            <a:endParaRPr lang="en-US" altLang="zh-CN" sz="2800" dirty="0"/>
          </a:p>
          <a:p>
            <a:pPr marL="228600" lvl="0" indent="-228600">
              <a:spcBef>
                <a:spcPts val="1000"/>
              </a:spcBef>
              <a:buClrTx/>
              <a:buSzTx/>
              <a:buNone/>
              <a:defRPr/>
            </a:pPr>
            <a:r>
              <a:rPr lang="en-US" altLang="zh-CN" sz="2800" dirty="0"/>
              <a:t>		  </a:t>
            </a:r>
            <a:r>
              <a:rPr lang="en-US" altLang="zh-CN" sz="2800" dirty="0" err="1"/>
              <a:t>System.out.print</a:t>
            </a:r>
            <a:r>
              <a:rPr lang="en-US" altLang="zh-CN" sz="2800" dirty="0"/>
              <a:t>("Enter a size: (SMALL, MEDIUM, LARGE, </a:t>
            </a:r>
            <a:r>
              <a:rPr lang="en-US" altLang="zh-CN" sz="2800" dirty="0" err="1"/>
              <a:t>EXTRA_LARGE</a:t>
            </a:r>
            <a:r>
              <a:rPr lang="en-US" altLang="zh-CN" sz="2800" dirty="0"/>
              <a:t>) ");</a:t>
            </a:r>
            <a:endParaRPr lang="en-US" altLang="zh-CN" sz="2800" dirty="0"/>
          </a:p>
          <a:p>
            <a:pPr marL="228600" lvl="0" indent="-228600">
              <a:spcBef>
                <a:spcPts val="1000"/>
              </a:spcBef>
              <a:buClrTx/>
              <a:buSzTx/>
              <a:buNone/>
              <a:defRPr/>
            </a:pPr>
            <a:r>
              <a:rPr lang="en-US" altLang="zh-CN" sz="2800" dirty="0"/>
              <a:t>		  String input = </a:t>
            </a:r>
            <a:r>
              <a:rPr lang="en-US" altLang="zh-CN" sz="2800" dirty="0" err="1"/>
              <a:t>in.next</a:t>
            </a:r>
            <a:r>
              <a:rPr lang="en-US" altLang="zh-CN" sz="2800" dirty="0"/>
              <a:t>().</a:t>
            </a:r>
            <a:r>
              <a:rPr lang="en-US" altLang="zh-CN" sz="2800" dirty="0" err="1"/>
              <a:t>toUpperCase</a:t>
            </a:r>
            <a:r>
              <a:rPr lang="en-US" altLang="zh-CN" sz="2800" dirty="0"/>
              <a:t>();</a:t>
            </a:r>
            <a:endParaRPr lang="en-US" altLang="zh-CN" sz="2800" dirty="0"/>
          </a:p>
          <a:p>
            <a:pPr marL="228600" lvl="0" indent="-228600">
              <a:spcBef>
                <a:spcPts val="1000"/>
              </a:spcBef>
              <a:buClrTx/>
              <a:buSzTx/>
              <a:buNone/>
              <a:defRPr/>
            </a:pPr>
            <a:r>
              <a:rPr lang="en-US" altLang="zh-CN" sz="2800" dirty="0"/>
              <a:t>		  Size </a:t>
            </a:r>
            <a:r>
              <a:rPr lang="en-US" altLang="zh-CN" sz="2800" dirty="0" err="1"/>
              <a:t>size</a:t>
            </a:r>
            <a:r>
              <a:rPr lang="en-US" altLang="zh-CN" sz="2800" dirty="0"/>
              <a:t> </a:t>
            </a:r>
            <a:r>
              <a:rPr lang="en-US" altLang="zh-CN" sz="2800" b="1" dirty="0"/>
              <a:t>= </a:t>
            </a:r>
            <a:r>
              <a:rPr lang="en-US" altLang="zh-CN" sz="2800" b="1" dirty="0" err="1"/>
              <a:t>Enum.valueOf</a:t>
            </a:r>
            <a:r>
              <a:rPr lang="en-US" altLang="zh-CN" sz="2800" b="1" dirty="0"/>
              <a:t>(</a:t>
            </a:r>
            <a:r>
              <a:rPr lang="en-US" altLang="zh-CN" sz="2800" b="1" dirty="0" err="1"/>
              <a:t>Size.class</a:t>
            </a:r>
            <a:r>
              <a:rPr lang="en-US" altLang="zh-CN" sz="2800" b="1" dirty="0"/>
              <a:t>, input);</a:t>
            </a:r>
            <a:endParaRPr lang="en-US" altLang="zh-CN" sz="2800" b="1" dirty="0"/>
          </a:p>
          <a:p>
            <a:pPr marL="228600" lvl="0" indent="-228600">
              <a:spcBef>
                <a:spcPts val="1000"/>
              </a:spcBef>
              <a:buClrTx/>
              <a:buSzTx/>
              <a:buNone/>
              <a:defRPr/>
            </a:pPr>
            <a:r>
              <a:rPr lang="en-US" altLang="zh-CN" sz="2800" dirty="0"/>
              <a:t>		  System.out.println("size=" + size);</a:t>
            </a:r>
            <a:endParaRPr lang="en-US" altLang="zh-CN" sz="2800" dirty="0"/>
          </a:p>
          <a:p>
            <a:pPr marL="228600" lvl="0" indent="-228600">
              <a:spcBef>
                <a:spcPts val="1000"/>
              </a:spcBef>
              <a:buClrTx/>
              <a:buSzTx/>
              <a:buNone/>
              <a:defRPr/>
            </a:pPr>
            <a:r>
              <a:rPr lang="en-US" altLang="zh-CN" sz="2800" dirty="0"/>
              <a:t>		  System.out.println("abbreviation=" + </a:t>
            </a:r>
            <a:r>
              <a:rPr lang="en-US" altLang="zh-CN" sz="2800" dirty="0" err="1"/>
              <a:t>size.getAbbreviation</a:t>
            </a:r>
            <a:r>
              <a:rPr lang="en-US" altLang="zh-CN" sz="2800" dirty="0"/>
              <a:t>());</a:t>
            </a:r>
            <a:endParaRPr lang="en-US" altLang="zh-CN" sz="2800" dirty="0"/>
          </a:p>
          <a:p>
            <a:pPr marL="228600" lvl="0" indent="-228600">
              <a:spcBef>
                <a:spcPts val="1000"/>
              </a:spcBef>
              <a:buClrTx/>
              <a:buSzTx/>
              <a:buNone/>
              <a:defRPr/>
            </a:pPr>
            <a:r>
              <a:rPr lang="en-US" altLang="zh-CN" sz="2800" dirty="0"/>
              <a:t>		  if (size == </a:t>
            </a:r>
            <a:r>
              <a:rPr lang="en-US" altLang="zh-CN" sz="2800" dirty="0" err="1"/>
              <a:t>Size.EXTRA_LARGE</a:t>
            </a:r>
            <a:r>
              <a:rPr lang="en-US" altLang="zh-CN" sz="2800" dirty="0"/>
              <a:t>)</a:t>
            </a:r>
            <a:endParaRPr lang="en-US" altLang="zh-CN" sz="2800" dirty="0"/>
          </a:p>
          <a:p>
            <a:pPr marL="228600" lvl="0" indent="-228600">
              <a:spcBef>
                <a:spcPts val="1000"/>
              </a:spcBef>
              <a:buClrTx/>
              <a:buSzTx/>
              <a:buNone/>
              <a:defRPr/>
            </a:pPr>
            <a:r>
              <a:rPr lang="en-US" altLang="zh-CN" sz="2800" dirty="0"/>
              <a:t>		     System.out.println("Good job--you paid attention to the _.");      </a:t>
            </a:r>
            <a:endParaRPr lang="en-US" altLang="zh-CN" sz="2800" dirty="0"/>
          </a:p>
          <a:p>
            <a:pPr marL="228600" lvl="0" indent="-228600">
              <a:spcBef>
                <a:spcPts val="1000"/>
              </a:spcBef>
              <a:buClrTx/>
              <a:buSzTx/>
              <a:buNone/>
              <a:defRPr/>
            </a:pPr>
            <a:r>
              <a:rPr lang="en-US" altLang="zh-CN" sz="2800" dirty="0"/>
              <a:t>	}</a:t>
            </a:r>
            <a:endParaRPr lang="en-US" altLang="zh-CN" sz="2800" dirty="0"/>
          </a:p>
          <a:p>
            <a:pPr marL="228600" lvl="0" indent="-228600">
              <a:spcBef>
                <a:spcPts val="1000"/>
              </a:spcBef>
              <a:buClrTx/>
              <a:buSzTx/>
              <a:buNone/>
              <a:defRPr/>
            </a:pPr>
            <a:r>
              <a:rPr lang="en-US" altLang="zh-CN" sz="2800" dirty="0"/>
              <a:t>}</a:t>
            </a:r>
            <a:endParaRPr lang="en-US" altLang="zh-CN" sz="2800" dirty="0"/>
          </a:p>
        </p:txBody>
      </p:sp>
      <p:graphicFrame>
        <p:nvGraphicFramePr>
          <p:cNvPr id="6" name="对象 1"/>
          <p:cNvGraphicFramePr>
            <a:graphicFrameLocks noChangeAspect="1"/>
          </p:cNvGraphicFramePr>
          <p:nvPr/>
        </p:nvGraphicFramePr>
        <p:xfrm>
          <a:off x="5868144" y="5805264"/>
          <a:ext cx="82867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包装程序外壳对象" showAsIcon="1" r:id="rId1" imgW="1313815" imgH="708025" progId="Package">
                  <p:embed/>
                </p:oleObj>
              </mc:Choice>
              <mc:Fallback>
                <p:oleObj name="包装程序外壳对象" showAsIcon="1" r:id="rId1" imgW="1313815" imgH="708025" progId="Package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5805264"/>
                        <a:ext cx="828675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ATM Case Study-not real ATM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/>
              <a:t>requirements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6555" y="916305"/>
            <a:ext cx="8191500" cy="29959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95" y="3917950"/>
            <a:ext cx="4787265" cy="280352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2"/>
          </p:nvPr>
        </p:nvPicPr>
        <p:blipFill>
          <a:blip r:embed="rId1"/>
          <a:stretch>
            <a:fillRect/>
          </a:stretch>
        </p:blipFill>
        <p:spPr>
          <a:xfrm>
            <a:off x="326390" y="52070"/>
            <a:ext cx="8158480" cy="3429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3481070"/>
            <a:ext cx="4062730" cy="313626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ATM withdrawal menu.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2"/>
          </p:nvPr>
        </p:nvPicPr>
        <p:blipFill>
          <a:blip r:embed="rId1"/>
          <a:stretch>
            <a:fillRect/>
          </a:stretch>
        </p:blipFill>
        <p:spPr>
          <a:xfrm>
            <a:off x="1525905" y="1389380"/>
            <a:ext cx="5843905" cy="455803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用例图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2"/>
          </p:nvPr>
        </p:nvPicPr>
        <p:blipFill>
          <a:blip r:embed="rId1"/>
          <a:stretch>
            <a:fillRect/>
          </a:stretch>
        </p:blipFill>
        <p:spPr>
          <a:xfrm>
            <a:off x="1717675" y="2087880"/>
            <a:ext cx="5591175" cy="27717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继承与重写实例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fontAlgn="base"/>
            <a:endParaRPr lang="zh-CN" altLang="zh-CN" dirty="0" smtClean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 b="53879"/>
          <a:stretch>
            <a:fillRect/>
          </a:stretch>
        </p:blipFill>
        <p:spPr bwMode="auto">
          <a:xfrm>
            <a:off x="251520" y="1052736"/>
            <a:ext cx="436245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 cstate="print"/>
          <a:srcRect t="46121"/>
          <a:stretch>
            <a:fillRect/>
          </a:stretch>
        </p:blipFill>
        <p:spPr bwMode="auto">
          <a:xfrm>
            <a:off x="4716016" y="990203"/>
            <a:ext cx="4362450" cy="1934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212976"/>
            <a:ext cx="7411573" cy="2952328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88595"/>
            <a:ext cx="8295640" cy="349250"/>
          </a:xfrm>
        </p:spPr>
        <p:txBody>
          <a:bodyPr/>
          <a:lstStyle/>
          <a:p>
            <a:r>
              <a:rPr lang="zh-CN" altLang="en-US" sz="2400"/>
              <a:t>Identifying the Classes in a Requirements Document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en-US" sz="2000"/>
              <a:t>First, we review the requirements document of Section 12.2 and identify </a:t>
            </a:r>
            <a:r>
              <a:rPr lang="zh-CN" altLang="en-US" sz="2000" b="1"/>
              <a:t>key nouns and noun phrases </a:t>
            </a:r>
            <a:r>
              <a:rPr lang="zh-CN" altLang="en-US" sz="2000"/>
              <a:t>to help us identify classes that comprise the ATM system.We create classes only for the nouns and noun phrases that have significance in the ATM system.</a:t>
            </a:r>
            <a:endParaRPr lang="zh-CN" altLang="en-US" sz="200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750" y="2632710"/>
            <a:ext cx="7147560" cy="20974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20750" y="4815840"/>
            <a:ext cx="7567295" cy="15659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err="1" smtClean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ATM   screen     keypad     cash dispenser    deposit slot   </a:t>
            </a:r>
            <a:endParaRPr lang="zh-CN" altLang="en-US" sz="1600" dirty="0" err="1" smtClean="0">
              <a:ln>
                <a:solidFill>
                  <a:sysClr val="windowText" lastClr="000000"/>
                </a:solidFill>
              </a:ln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err="1" smtClean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account   bank databas</a:t>
            </a:r>
            <a:r>
              <a:rPr lang="en-US" altLang="zh-CN" sz="1600" dirty="0" err="1" smtClean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</a:t>
            </a:r>
            <a:r>
              <a:rPr lang="zh-CN" altLang="en-US" sz="1600" dirty="0" err="1" smtClean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balance inquiry    withdrawal    deposit</a:t>
            </a:r>
            <a:endParaRPr lang="zh-CN" altLang="en-US" sz="1600" dirty="0" err="1" smtClean="0">
              <a:ln>
                <a:solidFill>
                  <a:sysClr val="windowText" lastClr="000000"/>
                </a:solidFill>
              </a:ln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zh-CN" altLang="en-US" sz="1600" dirty="0" err="1" smtClean="0">
              <a:ln>
                <a:solidFill>
                  <a:sysClr val="windowText" lastClr="000000"/>
                </a:solidFill>
              </a:ln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err="1" smtClean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elements of this list are likely to be classes that we’ll need to implement our system.</a:t>
            </a:r>
            <a:endParaRPr lang="zh-CN" altLang="en-US" sz="1600" dirty="0" err="1" smtClean="0">
              <a:ln>
                <a:solidFill>
                  <a:sysClr val="windowText" lastClr="000000"/>
                </a:solidFill>
              </a:ln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Modeling Classes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2"/>
          </p:nvPr>
        </p:nvPicPr>
        <p:blipFill>
          <a:blip r:embed="rId1"/>
          <a:stretch>
            <a:fillRect/>
          </a:stretch>
        </p:blipFill>
        <p:spPr>
          <a:xfrm>
            <a:off x="1195070" y="981075"/>
            <a:ext cx="6752590" cy="54006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identify class attributes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2"/>
          </p:nvPr>
        </p:nvPicPr>
        <p:blipFill>
          <a:blip r:embed="rId1"/>
          <a:stretch>
            <a:fillRect/>
          </a:stretch>
        </p:blipFill>
        <p:spPr>
          <a:xfrm>
            <a:off x="2286635" y="981075"/>
            <a:ext cx="4569460" cy="540067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88595"/>
            <a:ext cx="8197850" cy="349250"/>
          </a:xfrm>
        </p:spPr>
        <p:txBody>
          <a:bodyPr/>
          <a:lstStyle/>
          <a:p>
            <a:r>
              <a:rPr lang="en-US" altLang="zh-CN"/>
              <a:t>Identify Object states and activities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/>
              <a:t>withdrawl 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9920" y="992505"/>
            <a:ext cx="4031615" cy="538924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deposit Activity diagram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2"/>
          </p:nvPr>
        </p:nvPicPr>
        <p:blipFill>
          <a:blip r:embed="rId1"/>
          <a:stretch>
            <a:fillRect/>
          </a:stretch>
        </p:blipFill>
        <p:spPr>
          <a:xfrm>
            <a:off x="2630170" y="981075"/>
            <a:ext cx="3882390" cy="54006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identify class operations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2"/>
          </p:nvPr>
        </p:nvPicPr>
        <p:blipFill>
          <a:blip r:embed="rId1"/>
          <a:stretch>
            <a:fillRect/>
          </a:stretch>
        </p:blipFill>
        <p:spPr>
          <a:xfrm>
            <a:off x="2564130" y="981075"/>
            <a:ext cx="4014470" cy="54006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identify collaboration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2"/>
          </p:nvPr>
        </p:nvPicPr>
        <p:blipFill>
          <a:blip r:embed="rId1"/>
          <a:stretch>
            <a:fillRect/>
          </a:stretch>
        </p:blipFill>
        <p:spPr>
          <a:xfrm>
            <a:off x="1727200" y="981075"/>
            <a:ext cx="5688330" cy="54006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withdrawl sequence diagram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2"/>
          </p:nvPr>
        </p:nvPicPr>
        <p:blipFill>
          <a:blip r:embed="rId1"/>
          <a:stretch>
            <a:fillRect/>
          </a:stretch>
        </p:blipFill>
        <p:spPr>
          <a:xfrm>
            <a:off x="2187575" y="981075"/>
            <a:ext cx="4767580" cy="54006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deposit sequence diagram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2"/>
          </p:nvPr>
        </p:nvPicPr>
        <p:blipFill>
          <a:blip r:embed="rId1"/>
          <a:stretch>
            <a:fillRect/>
          </a:stretch>
        </p:blipFill>
        <p:spPr>
          <a:xfrm>
            <a:off x="1546225" y="981075"/>
            <a:ext cx="6050280" cy="54006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start to program class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2"/>
          </p:nvPr>
        </p:nvPicPr>
        <p:blipFill>
          <a:blip r:embed="rId1"/>
          <a:stretch>
            <a:fillRect/>
          </a:stretch>
        </p:blipFill>
        <p:spPr>
          <a:xfrm>
            <a:off x="391160" y="1332230"/>
            <a:ext cx="3609340" cy="4568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780" y="1790700"/>
            <a:ext cx="4218940" cy="34372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关键字</a:t>
            </a:r>
            <a:r>
              <a:rPr lang="en-US" altLang="zh-CN" dirty="0" smtClean="0"/>
              <a:t>super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关键字</a:t>
            </a:r>
            <a:r>
              <a:rPr lang="en-US" altLang="zh-CN" dirty="0" smtClean="0"/>
              <a:t>super</a:t>
            </a:r>
            <a:r>
              <a:rPr lang="zh-CN" altLang="zh-CN" dirty="0" smtClean="0"/>
              <a:t>用来引用当前对象的父类</a:t>
            </a:r>
            <a:r>
              <a:rPr lang="zh-CN" altLang="en-US" dirty="0" smtClean="0"/>
              <a:t>。</a:t>
            </a:r>
            <a:endParaRPr lang="zh-CN" altLang="zh-CN" dirty="0" smtClean="0"/>
          </a:p>
          <a:p>
            <a:r>
              <a:rPr lang="zh-CN" altLang="en-US" dirty="0" smtClean="0"/>
              <a:t>可以使用它</a:t>
            </a:r>
            <a:r>
              <a:rPr lang="zh-CN" altLang="zh-CN" dirty="0" smtClean="0"/>
              <a:t>访问父类中被覆盖的成员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基本格式：</a:t>
            </a:r>
            <a:endParaRPr lang="en-US" altLang="zh-CN" dirty="0" smtClean="0"/>
          </a:p>
          <a:p>
            <a:pPr lvl="1">
              <a:lnSpc>
                <a:spcPct val="90000"/>
              </a:lnSpc>
              <a:buNone/>
            </a:pPr>
            <a:r>
              <a:rPr lang="en-US" altLang="zh-CN" dirty="0" smtClean="0">
                <a:latin typeface="Verdana" panose="020B0604030504040204" pitchFamily="34" charset="0"/>
              </a:rPr>
              <a:t>    </a:t>
            </a:r>
            <a:r>
              <a:rPr lang="zh-CN" altLang="zh-CN" dirty="0" smtClean="0">
                <a:latin typeface="Verdana" panose="020B0604030504040204" pitchFamily="34" charset="0"/>
              </a:rPr>
              <a:t>(1) 访问父类被隐藏的成员变量，如：</a:t>
            </a:r>
            <a:endParaRPr lang="zh-CN" altLang="zh-CN" dirty="0" smtClean="0">
              <a:latin typeface="Verdana" panose="020B0604030504040204" pitchFamily="34" charset="0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zh-CN" dirty="0" smtClean="0">
                <a:latin typeface="Verdana" panose="020B0604030504040204" pitchFamily="34" charset="0"/>
              </a:rPr>
              <a:t>      </a:t>
            </a:r>
            <a:r>
              <a:rPr lang="en-US" altLang="zh-CN" dirty="0" smtClean="0">
                <a:latin typeface="Verdana" panose="020B0604030504040204" pitchFamily="34" charset="0"/>
              </a:rPr>
              <a:t>	</a:t>
            </a:r>
            <a:r>
              <a:rPr lang="zh-CN" altLang="zh-CN" dirty="0" smtClean="0">
                <a:latin typeface="Verdana" panose="020B0604030504040204" pitchFamily="34" charset="0"/>
              </a:rPr>
              <a:t> </a:t>
            </a:r>
            <a:r>
              <a:rPr lang="en-US" altLang="zh-CN" dirty="0" err="1" smtClean="0">
                <a:latin typeface="Verdana" panose="020B0604030504040204" pitchFamily="34" charset="0"/>
              </a:rPr>
              <a:t>super.variable</a:t>
            </a:r>
            <a:r>
              <a:rPr lang="en-US" altLang="zh-CN" dirty="0" smtClean="0">
                <a:latin typeface="Verdana" panose="020B0604030504040204" pitchFamily="34" charset="0"/>
              </a:rPr>
              <a:t>; </a:t>
            </a:r>
            <a:endParaRPr lang="en-US" altLang="zh-CN" dirty="0" smtClean="0">
              <a:latin typeface="Verdana" panose="020B0604030504040204" pitchFamily="34" charset="0"/>
            </a:endParaRPr>
          </a:p>
          <a:p>
            <a:pPr>
              <a:buNone/>
            </a:pPr>
            <a:r>
              <a:rPr lang="en-US" altLang="zh-CN" sz="2200" dirty="0" smtClean="0">
                <a:latin typeface="Verdana" panose="020B0604030504040204" pitchFamily="34" charset="0"/>
              </a:rPr>
              <a:t>	     (2)  </a:t>
            </a:r>
            <a:r>
              <a:rPr lang="zh-CN" altLang="zh-CN" sz="2200" dirty="0" smtClean="0">
                <a:latin typeface="Verdana" panose="020B0604030504040204" pitchFamily="34" charset="0"/>
              </a:rPr>
              <a:t>调用父类中被重写的方法，如：</a:t>
            </a:r>
            <a:endParaRPr lang="zh-CN" altLang="zh-CN" sz="2200" dirty="0" smtClean="0">
              <a:latin typeface="Verdana" panose="020B0604030504040204" pitchFamily="34" charset="0"/>
            </a:endParaRPr>
          </a:p>
          <a:p>
            <a:pPr>
              <a:buNone/>
            </a:pPr>
            <a:r>
              <a:rPr lang="zh-CN" altLang="zh-CN" sz="2200" dirty="0" smtClean="0">
                <a:latin typeface="Verdana" panose="020B0604030504040204" pitchFamily="34" charset="0"/>
              </a:rPr>
              <a:t>      </a:t>
            </a:r>
            <a:r>
              <a:rPr lang="en-US" altLang="zh-CN" sz="2200" dirty="0" smtClean="0">
                <a:latin typeface="Verdana" panose="020B0604030504040204" pitchFamily="34" charset="0"/>
              </a:rPr>
              <a:t>	</a:t>
            </a:r>
            <a:r>
              <a:rPr lang="zh-CN" altLang="zh-CN" sz="2200" dirty="0" smtClean="0">
                <a:latin typeface="Verdana" panose="020B0604030504040204" pitchFamily="34" charset="0"/>
              </a:rPr>
              <a:t>  </a:t>
            </a:r>
            <a:r>
              <a:rPr lang="en-US" altLang="zh-CN" sz="2200" dirty="0" smtClean="0">
                <a:latin typeface="Verdana" panose="020B0604030504040204" pitchFamily="34" charset="0"/>
              </a:rPr>
              <a:t>         </a:t>
            </a:r>
            <a:r>
              <a:rPr lang="en-US" altLang="zh-CN" sz="2200" dirty="0" err="1" smtClean="0">
                <a:latin typeface="Verdana" panose="020B0604030504040204" pitchFamily="34" charset="0"/>
              </a:rPr>
              <a:t>super.Method</a:t>
            </a:r>
            <a:r>
              <a:rPr lang="en-US" altLang="zh-CN" sz="2200" dirty="0" smtClean="0">
                <a:latin typeface="Verdana" panose="020B0604030504040204" pitchFamily="34" charset="0"/>
              </a:rPr>
              <a:t>([</a:t>
            </a:r>
            <a:r>
              <a:rPr lang="en-US" altLang="zh-CN" sz="2200" dirty="0" err="1" smtClean="0">
                <a:latin typeface="Verdana" panose="020B0604030504040204" pitchFamily="34" charset="0"/>
              </a:rPr>
              <a:t>paramlist</a:t>
            </a:r>
            <a:r>
              <a:rPr lang="en-US" altLang="zh-CN" sz="2200" dirty="0" smtClean="0">
                <a:latin typeface="Verdana" panose="020B0604030504040204" pitchFamily="34" charset="0"/>
              </a:rPr>
              <a:t>]);</a:t>
            </a:r>
            <a:endParaRPr lang="en-US" altLang="zh-CN" sz="2200" dirty="0" smtClean="0">
              <a:latin typeface="Verdana" panose="020B0604030504040204" pitchFamily="34" charset="0"/>
            </a:endParaRPr>
          </a:p>
          <a:p>
            <a:pPr>
              <a:buNone/>
            </a:pPr>
            <a:r>
              <a:rPr lang="en-US" altLang="zh-CN" sz="2200" dirty="0" smtClean="0">
                <a:latin typeface="Verdana" panose="020B0604030504040204" pitchFamily="34" charset="0"/>
              </a:rPr>
              <a:t>	     (3)  </a:t>
            </a:r>
            <a:r>
              <a:rPr lang="zh-CN" altLang="zh-CN" sz="2200" dirty="0" smtClean="0">
                <a:latin typeface="Verdana" panose="020B0604030504040204" pitchFamily="34" charset="0"/>
              </a:rPr>
              <a:t>调用父类的构造函数，如：</a:t>
            </a:r>
            <a:endParaRPr lang="zh-CN" altLang="zh-CN" sz="2200" dirty="0" smtClean="0">
              <a:latin typeface="Verdana" panose="020B0604030504040204" pitchFamily="34" charset="0"/>
            </a:endParaRPr>
          </a:p>
          <a:p>
            <a:pPr>
              <a:buNone/>
            </a:pPr>
            <a:r>
              <a:rPr lang="zh-CN" altLang="zh-CN" sz="2200" dirty="0" smtClean="0">
                <a:latin typeface="Verdana" panose="020B0604030504040204" pitchFamily="34" charset="0"/>
              </a:rPr>
              <a:t>      </a:t>
            </a:r>
            <a:r>
              <a:rPr lang="en-US" altLang="zh-CN" sz="2200" dirty="0" smtClean="0">
                <a:latin typeface="Verdana" panose="020B0604030504040204" pitchFamily="34" charset="0"/>
              </a:rPr>
              <a:t>	</a:t>
            </a:r>
            <a:r>
              <a:rPr lang="zh-CN" altLang="zh-CN" sz="2200" dirty="0" smtClean="0">
                <a:latin typeface="Verdana" panose="020B0604030504040204" pitchFamily="34" charset="0"/>
              </a:rPr>
              <a:t>  </a:t>
            </a:r>
            <a:r>
              <a:rPr lang="en-US" altLang="zh-CN" sz="2200" dirty="0" smtClean="0">
                <a:latin typeface="Verdana" panose="020B0604030504040204" pitchFamily="34" charset="0"/>
              </a:rPr>
              <a:t>         super([</a:t>
            </a:r>
            <a:r>
              <a:rPr lang="en-US" altLang="zh-CN" sz="2200" dirty="0" err="1" smtClean="0">
                <a:latin typeface="Verdana" panose="020B0604030504040204" pitchFamily="34" charset="0"/>
              </a:rPr>
              <a:t>paramlist</a:t>
            </a:r>
            <a:r>
              <a:rPr lang="en-US" altLang="zh-CN" sz="2200" dirty="0" smtClean="0">
                <a:latin typeface="Verdana" panose="020B0604030504040204" pitchFamily="34" charset="0"/>
              </a:rPr>
              <a:t>]);</a:t>
            </a:r>
            <a:endParaRPr lang="en-US" altLang="zh-CN" sz="2200" dirty="0" smtClean="0">
              <a:latin typeface="Verdana" panose="020B0604030504040204" pitchFamily="34" charset="0"/>
            </a:endParaRPr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88595"/>
            <a:ext cx="8308340" cy="349250"/>
          </a:xfrm>
        </p:spPr>
        <p:txBody>
          <a:bodyPr/>
          <a:lstStyle/>
          <a:p>
            <a:r>
              <a:rPr lang="en-US" altLang="zh-CN"/>
              <a:t>apply inheritance and polymorphism 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2"/>
          </p:nvPr>
        </p:nvPicPr>
        <p:blipFill>
          <a:blip r:embed="rId1"/>
          <a:stretch>
            <a:fillRect/>
          </a:stretch>
        </p:blipFill>
        <p:spPr>
          <a:xfrm>
            <a:off x="746760" y="2132965"/>
            <a:ext cx="7501255" cy="309562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Class diagram of the ATMsystem</a:t>
            </a:r>
            <a:endParaRPr lang="zh-CN" altLang="en-US" sz="28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2"/>
          </p:nvPr>
        </p:nvPicPr>
        <p:blipFill>
          <a:blip r:embed="rId1"/>
          <a:stretch>
            <a:fillRect/>
          </a:stretch>
        </p:blipFill>
        <p:spPr>
          <a:xfrm>
            <a:off x="1285875" y="981075"/>
            <a:ext cx="6570980" cy="540067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88595"/>
            <a:ext cx="8197850" cy="349250"/>
          </a:xfrm>
        </p:spPr>
        <p:txBody>
          <a:bodyPr/>
          <a:lstStyle/>
          <a:p>
            <a:r>
              <a:rPr lang="zh-CN" altLang="en-US" sz="2400"/>
              <a:t>Class diagram with attributes and operations</a:t>
            </a: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2"/>
          </p:nvPr>
        </p:nvPicPr>
        <p:blipFill>
          <a:blip r:embed="rId1"/>
          <a:stretch>
            <a:fillRect/>
          </a:stretch>
        </p:blipFill>
        <p:spPr>
          <a:xfrm>
            <a:off x="2516505" y="981075"/>
            <a:ext cx="4109085" cy="54006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观看代码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en-US"/>
              <a:t>看主体程序</a:t>
            </a:r>
            <a:r>
              <a:rPr lang="en-US" altLang="zh-CN"/>
              <a:t>-</a:t>
            </a:r>
            <a:r>
              <a:rPr lang="zh-CN" altLang="en-US"/>
              <a:t>主架构</a:t>
            </a:r>
            <a:endParaRPr lang="zh-CN" altLang="en-US"/>
          </a:p>
          <a:p>
            <a:r>
              <a:rPr lang="zh-CN" altLang="en-US"/>
              <a:t>看交易过程表达</a:t>
            </a:r>
            <a:r>
              <a:rPr lang="en-US" altLang="zh-CN"/>
              <a:t>-</a:t>
            </a:r>
            <a:r>
              <a:rPr lang="zh-CN" altLang="en-US"/>
              <a:t>程序实现流程图</a:t>
            </a:r>
            <a:endParaRPr lang="zh-CN" altLang="en-US"/>
          </a:p>
          <a:p>
            <a:r>
              <a:rPr lang="zh-CN" altLang="en-US"/>
              <a:t>看类之间的关系</a:t>
            </a:r>
            <a:r>
              <a:rPr lang="en-US" altLang="zh-CN"/>
              <a:t>-</a:t>
            </a:r>
            <a:r>
              <a:rPr lang="zh-CN" altLang="en-US"/>
              <a:t>协同完成任务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</a:t>
            </a:r>
            <a:r>
              <a:rPr lang="zh-CN" altLang="en-US"/>
              <a:t>模块系统（</a:t>
            </a:r>
            <a:r>
              <a:rPr lang="en-US" altLang="zh-CN"/>
              <a:t>Jdk11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en-US" sz="2000"/>
              <a:t>从</a:t>
            </a:r>
            <a:r>
              <a:rPr lang="en-US" altLang="zh-CN" sz="2000"/>
              <a:t>Java 9 </a:t>
            </a:r>
            <a:r>
              <a:rPr lang="zh-CN" altLang="en-US" sz="2000"/>
              <a:t>开始，</a:t>
            </a:r>
            <a:r>
              <a:rPr lang="en-US" altLang="zh-CN" sz="2000"/>
              <a:t>Java</a:t>
            </a:r>
            <a:r>
              <a:rPr lang="zh-CN" altLang="en-US" sz="2000"/>
              <a:t>提供了模块系统，JDK 自身被划分为 94 个模块。通过 Java 9 新增的 jlink 工具，开发者可以根据实际应用场景随意组合这些模块，去除不需要的模块，生成自定义 JRE，从而有效缩小 JRE 大小。</a:t>
            </a:r>
            <a:endParaRPr lang="zh-CN" altLang="en-US" sz="20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36065" y="2587625"/>
            <a:ext cx="6071870" cy="34988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什么是模块呢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官方的定义是：A uniquely named, reusable group of related packages, as well as resources (such as images and XML files) and a module descriptor.</a:t>
            </a:r>
            <a:endParaRPr lang="zh-CN" altLang="en-US"/>
          </a:p>
          <a:p>
            <a:r>
              <a:rPr lang="zh-CN" altLang="en-US"/>
              <a:t>module descriptor 包含以下信息：</a:t>
            </a:r>
            <a:endParaRPr lang="zh-CN" altLang="en-US"/>
          </a:p>
          <a:p>
            <a:pPr marL="971550" lvl="1" indent="-514350">
              <a:buAutoNum type="arabicPeriod"/>
            </a:pPr>
            <a:r>
              <a:rPr lang="zh-CN" altLang="en-US"/>
              <a:t>模块名称</a:t>
            </a:r>
            <a:endParaRPr lang="zh-CN" altLang="en-US"/>
          </a:p>
          <a:p>
            <a:pPr marL="971550" lvl="1" indent="-514350">
              <a:buAutoNum type="arabicPeriod"/>
            </a:pPr>
            <a:r>
              <a:rPr lang="zh-CN" altLang="en-US"/>
              <a:t>依赖哪些模块</a:t>
            </a:r>
            <a:endParaRPr lang="zh-CN" altLang="en-US"/>
          </a:p>
          <a:p>
            <a:pPr marL="971550" lvl="1" indent="-514350">
              <a:buAutoNum type="arabicPeriod"/>
            </a:pPr>
            <a:r>
              <a:rPr lang="zh-CN" altLang="en-US"/>
              <a:t>导出模块内的哪些包（允许直接 import 使用）</a:t>
            </a:r>
            <a:endParaRPr lang="zh-CN" altLang="en-US"/>
          </a:p>
          <a:p>
            <a:pPr marL="971550" lvl="1" indent="-514350">
              <a:buAutoNum type="arabicPeriod"/>
            </a:pPr>
            <a:r>
              <a:rPr lang="zh-CN" altLang="en-US"/>
              <a:t>开放模块内的哪些包（允许通过 Java 反射访问）</a:t>
            </a:r>
            <a:endParaRPr lang="zh-CN" altLang="en-US"/>
          </a:p>
          <a:p>
            <a:pPr marL="971550" lvl="1" indent="-514350">
              <a:buAutoNum type="arabicPeriod"/>
            </a:pPr>
            <a:r>
              <a:rPr lang="zh-CN" altLang="en-US"/>
              <a:t>提供哪些服务</a:t>
            </a:r>
            <a:endParaRPr lang="zh-CN" altLang="en-US"/>
          </a:p>
          <a:p>
            <a:pPr marL="971550" lvl="1" indent="-514350">
              <a:buAutoNum type="arabicPeriod"/>
            </a:pPr>
            <a:r>
              <a:rPr lang="zh-CN" altLang="en-US"/>
              <a:t>依赖哪些服务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引入模块后代码组织发生变化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2"/>
          </p:nvPr>
        </p:nvPicPr>
        <p:blipFill>
          <a:blip r:embed="rId1"/>
          <a:stretch>
            <a:fillRect/>
          </a:stretch>
        </p:blipFill>
        <p:spPr>
          <a:xfrm>
            <a:off x="825500" y="1861820"/>
            <a:ext cx="4655820" cy="22009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500" y="1085850"/>
            <a:ext cx="6621145" cy="681355"/>
          </a:xfrm>
          <a:prstGeom prst="rect">
            <a:avLst/>
          </a:prstGeom>
          <a:noFill/>
          <a:ln>
            <a:solidFill>
              <a:srgbClr val="1D8DA3"/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err="1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任意一个 jar 文件，只要加上一个合法的 module descriptor，就可以升级为一个模块</a:t>
            </a:r>
            <a:endParaRPr lang="zh-CN" altLang="en-US" sz="1600" dirty="0" err="1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 descr="&amp;pfm133&amp;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/>
          </a:stretch>
        </p:blipFill>
        <p:spPr>
          <a:xfrm>
            <a:off x="825500" y="4243705"/>
            <a:ext cx="4238625" cy="18192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module descriptor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en-US"/>
              <a:t>模块的核心在于 module descriptor，对应根目录下的 module-info.class 文件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80160" y="2210435"/>
            <a:ext cx="5959475" cy="37401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模块描述符语法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7500" lnSpcReduction="10000"/>
          </a:bodyPr>
          <a:lstStyle/>
          <a:p>
            <a:r>
              <a:rPr lang="zh-CN" altLang="en-US"/>
              <a:t>[</a:t>
            </a:r>
            <a:r>
              <a:rPr lang="zh-CN" altLang="en-US" b="1"/>
              <a:t>open</a:t>
            </a:r>
            <a:r>
              <a:rPr lang="zh-CN" altLang="en-US"/>
              <a:t>] module &lt;module&gt;: 声明一个模块，模块名称应全局唯一，不可重复。加上 open 关键词表示模块内的所有包都允许通过 Java 反射访问，模块声明体内不再允许使用 opens 语句。</a:t>
            </a:r>
            <a:endParaRPr lang="zh-CN" altLang="en-US"/>
          </a:p>
          <a:p>
            <a:r>
              <a:rPr lang="zh-CN" altLang="en-US" b="1"/>
              <a:t>requires </a:t>
            </a:r>
            <a:r>
              <a:rPr lang="zh-CN" altLang="en-US"/>
              <a:t>[transitive | static] &lt;module&gt;: 声明模块依赖，一次只能声明一个依赖，如果依赖多个模块，需要多次声明。加上 transitive 关键词表示传递依赖，比如模块 A 依赖模块 B，模块 B 传递依赖模块 C，那么模块 A 就会自动依赖模块 C，类似于 Maven。加上 static 关键词表示编译时必需，运行时可选，类似于 Maven 的 &lt;scope&gt;runtime&lt;/scope&gt;。</a:t>
            </a:r>
            <a:endParaRPr lang="zh-CN" altLang="en-US"/>
          </a:p>
          <a:p>
            <a:r>
              <a:rPr lang="zh-CN" altLang="en-US" b="1"/>
              <a:t>exports </a:t>
            </a:r>
            <a:r>
              <a:rPr lang="zh-CN" altLang="en-US"/>
              <a:t>&lt;package&gt; [to &lt;module1&gt;[, &lt;module2&gt;...]]: 导出模块内的包（允许直接 import 使用），一次导出一个包，如果需要导出多个包，需要多次声明。如果需要定向导出，可以使用 to关键词，后面加上模块列表（逗号分隔）。</a:t>
            </a:r>
            <a:endParaRPr lang="zh-CN" altLang="en-US"/>
          </a:p>
          <a:p>
            <a:r>
              <a:rPr lang="zh-CN" altLang="en-US"/>
              <a:t>opens &lt;package&gt; [to &lt;module&gt;[, &lt;module2&gt;...]]: 开放模块内的包（允许通过 Java 反射访问），一次开放一个包，如果需要开放多个包，需要多次声明。如果需要定向开放，可以使用 to关键词，后面加上模块列表（逗号分隔）。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模块关系举例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2"/>
          </p:nvPr>
        </p:nvPicPr>
        <p:blipFill>
          <a:blip r:embed="rId1"/>
          <a:stretch>
            <a:fillRect/>
          </a:stretch>
        </p:blipFill>
        <p:spPr>
          <a:xfrm>
            <a:off x="1274445" y="1384300"/>
            <a:ext cx="5978525" cy="42513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关键字</a:t>
            </a:r>
            <a:r>
              <a:rPr lang="en-US" altLang="zh-CN" dirty="0" smtClean="0"/>
              <a:t>super</a:t>
            </a:r>
            <a:r>
              <a:rPr lang="zh-CN" altLang="en-US" dirty="0" smtClean="0"/>
              <a:t>使用实例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7504" y="908720"/>
            <a:ext cx="4162425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2425" y="880864"/>
            <a:ext cx="498157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443" y="4149080"/>
            <a:ext cx="5322653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4149080"/>
            <a:ext cx="165735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如何向后兼容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dirty="0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2"/>
          </p:nvPr>
        </p:nvPicPr>
        <p:blipFill>
          <a:blip r:embed="rId1"/>
          <a:stretch>
            <a:fillRect/>
          </a:stretch>
        </p:blipFill>
        <p:spPr>
          <a:xfrm>
            <a:off x="1365250" y="1801495"/>
            <a:ext cx="6190615" cy="376745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 txBox="1"/>
          <p:nvPr/>
        </p:nvSpPr>
        <p:spPr>
          <a:xfrm>
            <a:off x="2843808" y="2916658"/>
            <a:ext cx="4752528" cy="728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sz="4400" dirty="0" smtClean="0">
                <a:solidFill>
                  <a:schemeClr val="tx1"/>
                </a:solidFill>
              </a:rPr>
              <a:t>本次课程结束！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pic>
        <p:nvPicPr>
          <p:cNvPr id="5" name="Picture 2" descr="http://www.cqu.edu.cn/Sites/CQUmain/Themes/Default/Images/logo.png">
            <a:hlinkClick r:id="rId1" tooltip="重庆大学"/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8640"/>
            <a:ext cx="1748206" cy="5543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关键字</a:t>
            </a:r>
            <a:r>
              <a:rPr lang="en-US" altLang="zh-CN" dirty="0" smtClean="0"/>
              <a:t>super</a:t>
            </a:r>
            <a:r>
              <a:rPr lang="zh-CN" altLang="en-US" dirty="0" smtClean="0"/>
              <a:t>的缺省调用规则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若类没有任何构造方法，编译器会自动添加一个无参构造方法，在此方法中只有一条语句</a:t>
            </a:r>
            <a:r>
              <a:rPr lang="en-US" altLang="zh-CN" dirty="0"/>
              <a:t>super</a:t>
            </a:r>
            <a:r>
              <a:rPr lang="en-US" altLang="zh-CN" dirty="0" smtClean="0"/>
              <a:t>()</a:t>
            </a:r>
            <a:r>
              <a:rPr lang="zh-CN" altLang="en-US" dirty="0"/>
              <a:t>，</a:t>
            </a:r>
            <a:r>
              <a:rPr lang="zh-CN" altLang="en-US" dirty="0" smtClean="0"/>
              <a:t>若已有有参的构造方法，则不会自动添加</a:t>
            </a:r>
            <a:endParaRPr lang="en-US" altLang="zh-CN" dirty="0" smtClean="0"/>
          </a:p>
          <a:p>
            <a:r>
              <a:rPr lang="zh-CN" altLang="en-US" dirty="0" smtClean="0"/>
              <a:t>在任何构造方法中的第一条语句，若没有使用</a:t>
            </a:r>
            <a:r>
              <a:rPr lang="en-US" altLang="zh-CN" dirty="0" smtClean="0"/>
              <a:t>super</a:t>
            </a:r>
            <a:r>
              <a:rPr lang="zh-CN" altLang="en-US" dirty="0" smtClean="0"/>
              <a:t>调用父类的任何构造方法，编译器自动添加语句</a:t>
            </a:r>
            <a:r>
              <a:rPr lang="en-US" altLang="zh-CN" dirty="0" smtClean="0"/>
              <a:t>super()</a:t>
            </a:r>
            <a:endParaRPr lang="en-US" altLang="zh-CN" dirty="0" smtClean="0"/>
          </a:p>
          <a:p>
            <a:r>
              <a:rPr lang="en-US" altLang="zh-CN" dirty="0" smtClean="0"/>
              <a:t>super()</a:t>
            </a:r>
            <a:r>
              <a:rPr lang="zh-CN" altLang="en-US" dirty="0" smtClean="0"/>
              <a:t>或</a:t>
            </a:r>
            <a:r>
              <a:rPr lang="en-US" altLang="zh-CN" dirty="0" smtClean="0"/>
              <a:t>super(</a:t>
            </a:r>
            <a:r>
              <a:rPr lang="zh-CN" altLang="en-US" dirty="0" smtClean="0"/>
              <a:t>参数列表</a:t>
            </a:r>
            <a:r>
              <a:rPr lang="en-US" altLang="zh-CN" dirty="0" smtClean="0"/>
              <a:t>)</a:t>
            </a:r>
            <a:r>
              <a:rPr lang="zh-CN" altLang="en-US" dirty="0" smtClean="0"/>
              <a:t>只能是</a:t>
            </a:r>
            <a:r>
              <a:rPr lang="zh-CN" altLang="en-US" dirty="0" smtClean="0">
                <a:solidFill>
                  <a:srgbClr val="FF0000"/>
                </a:solidFill>
              </a:rPr>
              <a:t>构造方法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第一条</a:t>
            </a:r>
            <a:r>
              <a:rPr lang="zh-CN" altLang="en-US" dirty="0" smtClean="0"/>
              <a:t>语句，而</a:t>
            </a:r>
            <a:r>
              <a:rPr lang="en-US" altLang="zh-CN" dirty="0" err="1" smtClean="0"/>
              <a:t>super.aMethod</a:t>
            </a:r>
            <a:r>
              <a:rPr lang="en-US" altLang="zh-CN" dirty="0" smtClean="0"/>
              <a:t>()</a:t>
            </a:r>
            <a:r>
              <a:rPr lang="zh-CN" altLang="en-US" dirty="0" smtClean="0"/>
              <a:t>或</a:t>
            </a:r>
            <a:r>
              <a:rPr lang="en-US" altLang="zh-CN" dirty="0" err="1" smtClean="0"/>
              <a:t>super.aVar</a:t>
            </a:r>
            <a:r>
              <a:rPr lang="zh-CN" altLang="en-US" dirty="0" smtClean="0"/>
              <a:t>则无此限制</a:t>
            </a:r>
            <a:endParaRPr lang="en-US" altLang="zh-CN" dirty="0" smtClean="0"/>
          </a:p>
          <a:p>
            <a:r>
              <a:rPr lang="zh-CN" altLang="en-US" dirty="0" smtClean="0"/>
              <a:t>思考出错原因：父类只有一个</a:t>
            </a:r>
            <a:r>
              <a:rPr lang="en-US" altLang="zh-CN" dirty="0" err="1" smtClean="0"/>
              <a:t>int</a:t>
            </a:r>
            <a:r>
              <a:rPr lang="zh-CN" altLang="en-US" dirty="0" smtClean="0"/>
              <a:t>参数的构造方法，子类没有任何构造方法，或构造方法中第一条语句不是</a:t>
            </a:r>
            <a:r>
              <a:rPr lang="en-US" altLang="zh-CN" dirty="0" smtClean="0"/>
              <a:t>super(</a:t>
            </a:r>
            <a:r>
              <a:rPr lang="en-US" altLang="zh-CN" dirty="0" err="1" smtClean="0"/>
              <a:t>int</a:t>
            </a:r>
            <a:r>
              <a:rPr lang="zh-CN" altLang="en-US" dirty="0" smtClean="0"/>
              <a:t>值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，则出错。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718,&quot;width&quot;:12900}"/>
</p:tagLst>
</file>

<file path=ppt/tags/tag2.xml><?xml version="1.0" encoding="utf-8"?>
<p:tagLst xmlns:p="http://schemas.openxmlformats.org/presentationml/2006/main">
  <p:tag name="KSO_WM_UNIT_PLACING_PICTURE_USER_VIEWPORT" val="{&quot;height&quot;:3773,&quot;width&quot;:6548}"/>
</p:tagLst>
</file>

<file path=ppt/tags/tag3.xml><?xml version="1.0" encoding="utf-8"?>
<p:tagLst xmlns:p="http://schemas.openxmlformats.org/presentationml/2006/main">
  <p:tag name="KSO_WM_UNIT_PLACING_PICTURE_USER_VIEWPORT" val="{&quot;height&quot;:4283,&quot;width&quot;:6825}"/>
</p:tagLst>
</file>

<file path=ppt/tags/tag4.xml><?xml version="1.0" encoding="utf-8"?>
<p:tagLst xmlns:p="http://schemas.openxmlformats.org/presentationml/2006/main">
  <p:tag name="commondata" val="eyJoZGlkIjoiMzEwNTM5NzYwMDRjMzkwZTVkZjY2ODkwMGIxNGU0OTUifQ=="/>
</p:tagLst>
</file>

<file path=ppt/theme/theme1.xml><?xml version="1.0" encoding="utf-8"?>
<a:theme xmlns:a="http://schemas.openxmlformats.org/drawingml/2006/main" name="由Nordri®（www.nordridesign.com ） 设计提供">
  <a:themeElements>
    <a:clrScheme name="自定义 56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FFC000"/>
      </a:accent1>
      <a:accent2>
        <a:srgbClr val="6DAA2D"/>
      </a:accent2>
      <a:accent3>
        <a:srgbClr val="5F5F5F"/>
      </a:accent3>
      <a:accent4>
        <a:srgbClr val="777777"/>
      </a:accent4>
      <a:accent5>
        <a:srgbClr val="B2B2B2"/>
      </a:accent5>
      <a:accent6>
        <a:srgbClr val="DDDDDD"/>
      </a:accent6>
      <a:hlink>
        <a:srgbClr val="0070C0"/>
      </a:hlink>
      <a:folHlink>
        <a:srgbClr val="7030A0"/>
      </a:folHlink>
    </a:clrScheme>
    <a:fontScheme name="Nordri开发标准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1910E"/>
        </a:solidFill>
        <a:ln>
          <a:noFill/>
        </a:ln>
      </a:spPr>
      <a:bodyPr vert="horz" wrap="square" lIns="91440" tIns="45720" rIns="91440" bIns="45720" numCol="1" anchor="t" anchorCtr="0" compatLnSpc="1"/>
      <a:lstStyle>
        <a:defPPr>
          <a:defRPr/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120000"/>
          </a:lnSpc>
          <a:defRPr sz="1600" dirty="0" err="1" smtClean="0">
            <a:solidFill>
              <a:prstClr val="black"/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56">
    <a:dk1>
      <a:sysClr val="windowText" lastClr="000000"/>
    </a:dk1>
    <a:lt1>
      <a:sysClr val="window" lastClr="FFFFFF"/>
    </a:lt1>
    <a:dk2>
      <a:srgbClr val="595959"/>
    </a:dk2>
    <a:lt2>
      <a:srgbClr val="D8D8D8"/>
    </a:lt2>
    <a:accent1>
      <a:srgbClr val="FFC000"/>
    </a:accent1>
    <a:accent2>
      <a:srgbClr val="6DAA2D"/>
    </a:accent2>
    <a:accent3>
      <a:srgbClr val="5F5F5F"/>
    </a:accent3>
    <a:accent4>
      <a:srgbClr val="777777"/>
    </a:accent4>
    <a:accent5>
      <a:srgbClr val="B2B2B2"/>
    </a:accent5>
    <a:accent6>
      <a:srgbClr val="DDDDDD"/>
    </a:accent6>
    <a:hlink>
      <a:srgbClr val="0070C0"/>
    </a:hlink>
    <a:folHlink>
      <a:srgbClr val="7030A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13687</Words>
  <Application>WPS 演示</Application>
  <PresentationFormat>全屏显示(4:3)</PresentationFormat>
  <Paragraphs>867</Paragraphs>
  <Slides>81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81</vt:i4>
      </vt:variant>
    </vt:vector>
  </HeadingPairs>
  <TitlesOfParts>
    <vt:vector size="98" baseType="lpstr">
      <vt:lpstr>Arial</vt:lpstr>
      <vt:lpstr>宋体</vt:lpstr>
      <vt:lpstr>Wingdings</vt:lpstr>
      <vt:lpstr>微软雅黑</vt:lpstr>
      <vt:lpstr>黑体</vt:lpstr>
      <vt:lpstr>方正正大黑简体</vt:lpstr>
      <vt:lpstr>Calibri</vt:lpstr>
      <vt:lpstr>Calibri</vt:lpstr>
      <vt:lpstr>Times New Roman</vt:lpstr>
      <vt:lpstr>Verdana</vt:lpstr>
      <vt:lpstr>Arial Unicode MS</vt:lpstr>
      <vt:lpstr>Courier New</vt:lpstr>
      <vt:lpstr>华文新魏</vt:lpstr>
      <vt:lpstr>由Nordri®（www.nordridesign.com ） 设计提供</vt:lpstr>
      <vt:lpstr>Visio.Drawing.11</vt:lpstr>
      <vt:lpstr>Package</vt:lpstr>
      <vt:lpstr>Package</vt:lpstr>
      <vt:lpstr>Java程序设计</vt:lpstr>
      <vt:lpstr>PowerPoint 演示文稿</vt:lpstr>
      <vt:lpstr>5.1 类的继承</vt:lpstr>
      <vt:lpstr>继承实例</vt:lpstr>
      <vt:lpstr>继承与重写</vt:lpstr>
      <vt:lpstr>继承与重写实例</vt:lpstr>
      <vt:lpstr>关键字super</vt:lpstr>
      <vt:lpstr>关键字super使用实例</vt:lpstr>
      <vt:lpstr>关键字super的缺省调用规则</vt:lpstr>
      <vt:lpstr>关键字this</vt:lpstr>
      <vt:lpstr>类型转换</vt:lpstr>
      <vt:lpstr>对象类型的确定 instanceof</vt:lpstr>
      <vt:lpstr>子类与父类构造函数</vt:lpstr>
      <vt:lpstr>Object类</vt:lpstr>
      <vt:lpstr>5.2 多态</vt:lpstr>
      <vt:lpstr>多态实例</vt:lpstr>
      <vt:lpstr>多态经典例子</vt:lpstr>
      <vt:lpstr>PowerPoint 演示文稿</vt:lpstr>
      <vt:lpstr>5.3 抽象类和抽象方法</vt:lpstr>
      <vt:lpstr>抽象类实例</vt:lpstr>
      <vt:lpstr>5.4 接口</vt:lpstr>
      <vt:lpstr>接口实现</vt:lpstr>
      <vt:lpstr>接口实现实例</vt:lpstr>
      <vt:lpstr>比较复杂的接口例子</vt:lpstr>
      <vt:lpstr>5.5 内部类</vt:lpstr>
      <vt:lpstr>(1) 成员内部类</vt:lpstr>
      <vt:lpstr>(2) 局部内部类</vt:lpstr>
      <vt:lpstr>(3)静态内部类（嵌套类）</vt:lpstr>
      <vt:lpstr>(4) 匿名(内部)类</vt:lpstr>
      <vt:lpstr>Lambda表达式</vt:lpstr>
      <vt:lpstr>lambda例子</vt:lpstr>
      <vt:lpstr>5.6 Java类的高级特性-泛型</vt:lpstr>
      <vt:lpstr>定义泛型方法</vt:lpstr>
      <vt:lpstr>泛型使用实例(1)</vt:lpstr>
      <vt:lpstr>泛型使用实例(2)</vt:lpstr>
      <vt:lpstr>泛型通配符</vt:lpstr>
      <vt:lpstr>泛型通配符使用实例</vt:lpstr>
      <vt:lpstr>5.6 Java类的高级特性-反射机制</vt:lpstr>
      <vt:lpstr>Class类</vt:lpstr>
      <vt:lpstr>通过Class类访问类成员</vt:lpstr>
      <vt:lpstr>Java反射实例(1)</vt:lpstr>
      <vt:lpstr>Java反射实例(2)</vt:lpstr>
      <vt:lpstr>Method类</vt:lpstr>
      <vt:lpstr>补充一个Class练习题</vt:lpstr>
      <vt:lpstr>5.6 Java类的高级特性- Java注解</vt:lpstr>
      <vt:lpstr>注解类型</vt:lpstr>
      <vt:lpstr>内建注解</vt:lpstr>
      <vt:lpstr>元注解</vt:lpstr>
      <vt:lpstr>自定义注解</vt:lpstr>
      <vt:lpstr>使用注解</vt:lpstr>
      <vt:lpstr>注解处理器</vt:lpstr>
      <vt:lpstr>注解实例</vt:lpstr>
      <vt:lpstr>注解实例</vt:lpstr>
      <vt:lpstr>补充：枚举</vt:lpstr>
      <vt:lpstr>枚举示例</vt:lpstr>
      <vt:lpstr>ATM Case Study-not real ATM</vt:lpstr>
      <vt:lpstr>PowerPoint 演示文稿</vt:lpstr>
      <vt:lpstr>ATM withdrawal menu.</vt:lpstr>
      <vt:lpstr>用例图</vt:lpstr>
      <vt:lpstr>Identifying the Classes in a Requirements Document</vt:lpstr>
      <vt:lpstr>Modeling Classes</vt:lpstr>
      <vt:lpstr>identify class attributes</vt:lpstr>
      <vt:lpstr>Identify Object states and activities</vt:lpstr>
      <vt:lpstr>deposit Activity diagram</vt:lpstr>
      <vt:lpstr>identify class operations</vt:lpstr>
      <vt:lpstr>identify collaboration</vt:lpstr>
      <vt:lpstr>withdrawl sequence diagram</vt:lpstr>
      <vt:lpstr>deposit sequence diagram</vt:lpstr>
      <vt:lpstr>start to program class</vt:lpstr>
      <vt:lpstr>apply inheritance and polymorphism </vt:lpstr>
      <vt:lpstr>Class diagram of the ATMsystem</vt:lpstr>
      <vt:lpstr>Class diagram with attributes and operations</vt:lpstr>
      <vt:lpstr>观看代码</vt:lpstr>
      <vt:lpstr>Java模块系统（Jdk11）</vt:lpstr>
      <vt:lpstr>什么是模块呢</vt:lpstr>
      <vt:lpstr>引入模块后代码组织发生变化</vt:lpstr>
      <vt:lpstr>module descriptor</vt:lpstr>
      <vt:lpstr>模块描述符语法</vt:lpstr>
      <vt:lpstr>模块关系举例</vt:lpstr>
      <vt:lpstr>如何向后兼容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Nordri® Design</dc:creator>
  <dc:description>Nordri® 
专注于有效的信息传递设计
www.nordridesign.com</dc:description>
  <dc:subject>PPT模板/图示</dc:subject>
  <cp:lastModifiedBy>Taimount</cp:lastModifiedBy>
  <cp:revision>563</cp:revision>
  <dcterms:created xsi:type="dcterms:W3CDTF">2011-11-03T02:06:00Z</dcterms:created>
  <dcterms:modified xsi:type="dcterms:W3CDTF">2024-02-23T08:52:19Z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280499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D5.0.6</vt:lpwstr>
  </property>
  <property fmtid="{D5CDD505-2E9C-101B-9397-08002B2CF9AE}" pid="5" name="KSOProductBuildVer">
    <vt:lpwstr>2052-12.1.0.16250</vt:lpwstr>
  </property>
  <property fmtid="{D5CDD505-2E9C-101B-9397-08002B2CF9AE}" pid="6" name="ICV">
    <vt:lpwstr>09932A290D4645D3B02835BA8FE848AA_12</vt:lpwstr>
  </property>
</Properties>
</file>